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6"/>
  </p:notesMasterIdLst>
  <p:sldIdLst>
    <p:sldId id="256" r:id="rId2"/>
    <p:sldId id="283" r:id="rId3"/>
    <p:sldId id="327" r:id="rId4"/>
    <p:sldId id="306" r:id="rId5"/>
  </p:sldIdLst>
  <p:sldSz cx="7559675" cy="106918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390" userDrawn="1">
          <p15:clr>
            <a:srgbClr val="A4A3A4"/>
          </p15:clr>
        </p15:guide>
        <p15:guide id="2" pos="235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00"/>
    <a:srgbClr val="000000"/>
    <a:srgbClr val="B9C7D4"/>
    <a:srgbClr val="656CA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529"/>
    <p:restoredTop sz="96006"/>
  </p:normalViewPr>
  <p:slideViewPr>
    <p:cSldViewPr snapToGrid="0" snapToObjects="1">
      <p:cViewPr>
        <p:scale>
          <a:sx n="65" d="100"/>
          <a:sy n="65" d="100"/>
        </p:scale>
        <p:origin x="2144" y="264"/>
      </p:cViewPr>
      <p:guideLst>
        <p:guide orient="horz" pos="3390"/>
        <p:guide pos="235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BD8BB9E-9D3D-EF4D-9B51-A9B4A902A483}" type="datetimeFigureOut">
              <a:rPr lang="cs-CZ" smtClean="0"/>
              <a:t>22.08.2024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2338388" y="1143000"/>
            <a:ext cx="21812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A05ADE-BA2E-CF46-BB02-19DCE2578A3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540554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81866" y="982133"/>
            <a:ext cx="3910833" cy="785427"/>
          </a:xfrm>
        </p:spPr>
        <p:txBody>
          <a:bodyPr anchor="b">
            <a:normAutofit/>
          </a:bodyPr>
          <a:lstStyle>
            <a:lvl1pPr algn="l">
              <a:defRPr sz="2400" cap="all" baseline="0">
                <a:solidFill>
                  <a:srgbClr val="CC0000"/>
                </a:solidFill>
                <a:latin typeface="Arial Black" panose="020B0604020202020204" pitchFamily="34" charset="0"/>
              </a:defRPr>
            </a:lvl1pPr>
          </a:lstStyle>
          <a:p>
            <a:r>
              <a:rPr lang="cs-CZ" dirty="0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44960" y="5615678"/>
            <a:ext cx="5669756" cy="2581379"/>
          </a:xfrm>
        </p:spPr>
        <p:txBody>
          <a:bodyPr>
            <a:normAutofit/>
          </a:bodyPr>
          <a:lstStyle>
            <a:lvl1pPr marL="0" indent="0" algn="l">
              <a:buNone/>
              <a:defRPr sz="800" baseline="0">
                <a:latin typeface="Arial" panose="020B0604020202020204" pitchFamily="34" charset="0"/>
              </a:defRPr>
            </a:lvl1pPr>
            <a:lvl2pPr marL="377967" indent="0" algn="ctr">
              <a:buNone/>
              <a:defRPr sz="1653"/>
            </a:lvl2pPr>
            <a:lvl3pPr marL="755934" indent="0" algn="ctr">
              <a:buNone/>
              <a:defRPr sz="1488"/>
            </a:lvl3pPr>
            <a:lvl4pPr marL="1133902" indent="0" algn="ctr">
              <a:buNone/>
              <a:defRPr sz="1323"/>
            </a:lvl4pPr>
            <a:lvl5pPr marL="1511869" indent="0" algn="ctr">
              <a:buNone/>
              <a:defRPr sz="1323"/>
            </a:lvl5pPr>
            <a:lvl6pPr marL="1889836" indent="0" algn="ctr">
              <a:buNone/>
              <a:defRPr sz="1323"/>
            </a:lvl6pPr>
            <a:lvl7pPr marL="2267803" indent="0" algn="ctr">
              <a:buNone/>
              <a:defRPr sz="1323"/>
            </a:lvl7pPr>
            <a:lvl8pPr marL="2645771" indent="0" algn="ctr">
              <a:buNone/>
              <a:defRPr sz="1323"/>
            </a:lvl8pPr>
            <a:lvl9pPr marL="3023738" indent="0" algn="ctr">
              <a:buNone/>
              <a:defRPr sz="1323"/>
            </a:lvl9pPr>
          </a:lstStyle>
          <a:p>
            <a:r>
              <a:rPr lang="cs-CZ" dirty="0"/>
              <a:t>Kliknutím můžete upravit styl předlohy.</a:t>
            </a:r>
            <a:endParaRPr lang="en-US" dirty="0"/>
          </a:p>
        </p:txBody>
      </p:sp>
      <p:pic>
        <p:nvPicPr>
          <p:cNvPr id="7" name="Obrázek 6">
            <a:extLst>
              <a:ext uri="{FF2B5EF4-FFF2-40B4-BE49-F238E27FC236}">
                <a16:creationId xmlns:a16="http://schemas.microsoft.com/office/drawing/2014/main" id="{99F8F185-8230-BB45-B8A2-CDC5FEBC38B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587" y="-10212"/>
            <a:ext cx="7556500" cy="6268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9496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F5E623-4BA4-4F48-AA09-AA13D1432802}" type="datetimeFigureOut">
              <a:rPr lang="cs-CZ" smtClean="0"/>
              <a:t>22.08.2024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1649BF-F682-9E40-9147-8CC4C701DA9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543250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409893" y="569240"/>
            <a:ext cx="1630055" cy="9060817"/>
          </a:xfrm>
        </p:spPr>
        <p:txBody>
          <a:bodyPr vert="eaVert"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9728" y="569240"/>
            <a:ext cx="4795669" cy="9060817"/>
          </a:xfrm>
        </p:spPr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F5E623-4BA4-4F48-AA09-AA13D1432802}" type="datetimeFigureOut">
              <a:rPr lang="cs-CZ" smtClean="0"/>
              <a:t>22.08.2024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1649BF-F682-9E40-9147-8CC4C701DA9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617746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F5E623-4BA4-4F48-AA09-AA13D1432802}" type="datetimeFigureOut">
              <a:rPr lang="cs-CZ" smtClean="0"/>
              <a:t>22.08.2024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1649BF-F682-9E40-9147-8CC4C701DA9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37997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oddí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5791" y="2665532"/>
            <a:ext cx="6520220" cy="4447496"/>
          </a:xfrm>
        </p:spPr>
        <p:txBody>
          <a:bodyPr anchor="b"/>
          <a:lstStyle>
            <a:lvl1pPr>
              <a:defRPr sz="496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5791" y="7155103"/>
            <a:ext cx="6520220" cy="2338833"/>
          </a:xfrm>
        </p:spPr>
        <p:txBody>
          <a:bodyPr/>
          <a:lstStyle>
            <a:lvl1pPr marL="0" indent="0">
              <a:buNone/>
              <a:defRPr sz="1984">
                <a:solidFill>
                  <a:schemeClr val="tx1"/>
                </a:solidFill>
              </a:defRPr>
            </a:lvl1pPr>
            <a:lvl2pPr marL="377967" indent="0">
              <a:buNone/>
              <a:defRPr sz="1653">
                <a:solidFill>
                  <a:schemeClr val="tx1">
                    <a:tint val="75000"/>
                  </a:schemeClr>
                </a:solidFill>
              </a:defRPr>
            </a:lvl2pPr>
            <a:lvl3pPr marL="755934" indent="0">
              <a:buNone/>
              <a:defRPr sz="1488">
                <a:solidFill>
                  <a:schemeClr val="tx1">
                    <a:tint val="75000"/>
                  </a:schemeClr>
                </a:solidFill>
              </a:defRPr>
            </a:lvl3pPr>
            <a:lvl4pPr marL="1133902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4pPr>
            <a:lvl5pPr marL="1511869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5pPr>
            <a:lvl6pPr marL="1889836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6pPr>
            <a:lvl7pPr marL="2267803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7pPr>
            <a:lvl8pPr marL="2645771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8pPr>
            <a:lvl9pPr marL="3023738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F5E623-4BA4-4F48-AA09-AA13D1432802}" type="datetimeFigureOut">
              <a:rPr lang="cs-CZ" smtClean="0"/>
              <a:t>22.08.2024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1649BF-F682-9E40-9147-8CC4C701DA9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537732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9728" y="2846200"/>
            <a:ext cx="3212862" cy="6783857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27085" y="2846200"/>
            <a:ext cx="3212862" cy="6783857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F5E623-4BA4-4F48-AA09-AA13D1432802}" type="datetimeFigureOut">
              <a:rPr lang="cs-CZ" smtClean="0"/>
              <a:t>22.08.2024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1649BF-F682-9E40-9147-8CC4C701DA9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583384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569242"/>
            <a:ext cx="6520220" cy="2066590"/>
          </a:xfrm>
        </p:spPr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20713" y="2620980"/>
            <a:ext cx="3198096" cy="1284502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7967" indent="0">
              <a:buNone/>
              <a:defRPr sz="1653" b="1"/>
            </a:lvl2pPr>
            <a:lvl3pPr marL="755934" indent="0">
              <a:buNone/>
              <a:defRPr sz="1488" b="1"/>
            </a:lvl3pPr>
            <a:lvl4pPr marL="1133902" indent="0">
              <a:buNone/>
              <a:defRPr sz="1323" b="1"/>
            </a:lvl4pPr>
            <a:lvl5pPr marL="1511869" indent="0">
              <a:buNone/>
              <a:defRPr sz="1323" b="1"/>
            </a:lvl5pPr>
            <a:lvl6pPr marL="1889836" indent="0">
              <a:buNone/>
              <a:defRPr sz="1323" b="1"/>
            </a:lvl6pPr>
            <a:lvl7pPr marL="2267803" indent="0">
              <a:buNone/>
              <a:defRPr sz="1323" b="1"/>
            </a:lvl7pPr>
            <a:lvl8pPr marL="2645771" indent="0">
              <a:buNone/>
              <a:defRPr sz="1323" b="1"/>
            </a:lvl8pPr>
            <a:lvl9pPr marL="3023738" indent="0">
              <a:buNone/>
              <a:defRPr sz="1323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0713" y="3905482"/>
            <a:ext cx="3198096" cy="5744375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27086" y="2620980"/>
            <a:ext cx="3213847" cy="1284502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7967" indent="0">
              <a:buNone/>
              <a:defRPr sz="1653" b="1"/>
            </a:lvl2pPr>
            <a:lvl3pPr marL="755934" indent="0">
              <a:buNone/>
              <a:defRPr sz="1488" b="1"/>
            </a:lvl3pPr>
            <a:lvl4pPr marL="1133902" indent="0">
              <a:buNone/>
              <a:defRPr sz="1323" b="1"/>
            </a:lvl4pPr>
            <a:lvl5pPr marL="1511869" indent="0">
              <a:buNone/>
              <a:defRPr sz="1323" b="1"/>
            </a:lvl5pPr>
            <a:lvl6pPr marL="1889836" indent="0">
              <a:buNone/>
              <a:defRPr sz="1323" b="1"/>
            </a:lvl6pPr>
            <a:lvl7pPr marL="2267803" indent="0">
              <a:buNone/>
              <a:defRPr sz="1323" b="1"/>
            </a:lvl7pPr>
            <a:lvl8pPr marL="2645771" indent="0">
              <a:buNone/>
              <a:defRPr sz="1323" b="1"/>
            </a:lvl8pPr>
            <a:lvl9pPr marL="3023738" indent="0">
              <a:buNone/>
              <a:defRPr sz="1323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27086" y="3905482"/>
            <a:ext cx="3213847" cy="5744375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F5E623-4BA4-4F48-AA09-AA13D1432802}" type="datetimeFigureOut">
              <a:rPr lang="cs-CZ" smtClean="0"/>
              <a:t>22.08.2024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1649BF-F682-9E40-9147-8CC4C701DA9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762121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F5E623-4BA4-4F48-AA09-AA13D1432802}" type="datetimeFigureOut">
              <a:rPr lang="cs-CZ" smtClean="0"/>
              <a:t>22.08.2024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1649BF-F682-9E40-9147-8CC4C701DA9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846338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F5E623-4BA4-4F48-AA09-AA13D1432802}" type="datetimeFigureOut">
              <a:rPr lang="cs-CZ" smtClean="0"/>
              <a:t>22.08.2024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1649BF-F682-9E40-9147-8CC4C701DA9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477794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712788"/>
            <a:ext cx="2438192" cy="2494756"/>
          </a:xfrm>
        </p:spPr>
        <p:txBody>
          <a:bodyPr anchor="b"/>
          <a:lstStyle>
            <a:lvl1pPr>
              <a:defRPr sz="2645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13847" y="1539425"/>
            <a:ext cx="3827085" cy="7598117"/>
          </a:xfrm>
        </p:spPr>
        <p:txBody>
          <a:bodyPr/>
          <a:lstStyle>
            <a:lvl1pPr>
              <a:defRPr sz="2645"/>
            </a:lvl1pPr>
            <a:lvl2pPr>
              <a:defRPr sz="2315"/>
            </a:lvl2pPr>
            <a:lvl3pPr>
              <a:defRPr sz="1984"/>
            </a:lvl3pPr>
            <a:lvl4pPr>
              <a:defRPr sz="1653"/>
            </a:lvl4pPr>
            <a:lvl5pPr>
              <a:defRPr sz="1653"/>
            </a:lvl5pPr>
            <a:lvl6pPr>
              <a:defRPr sz="1653"/>
            </a:lvl6pPr>
            <a:lvl7pPr>
              <a:defRPr sz="1653"/>
            </a:lvl7pPr>
            <a:lvl8pPr>
              <a:defRPr sz="1653"/>
            </a:lvl8pPr>
            <a:lvl9pPr>
              <a:defRPr sz="1653"/>
            </a:lvl9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12" y="3207544"/>
            <a:ext cx="2438192" cy="5942372"/>
          </a:xfrm>
        </p:spPr>
        <p:txBody>
          <a:bodyPr/>
          <a:lstStyle>
            <a:lvl1pPr marL="0" indent="0">
              <a:buNone/>
              <a:defRPr sz="1323"/>
            </a:lvl1pPr>
            <a:lvl2pPr marL="377967" indent="0">
              <a:buNone/>
              <a:defRPr sz="1157"/>
            </a:lvl2pPr>
            <a:lvl3pPr marL="755934" indent="0">
              <a:buNone/>
              <a:defRPr sz="992"/>
            </a:lvl3pPr>
            <a:lvl4pPr marL="1133902" indent="0">
              <a:buNone/>
              <a:defRPr sz="827"/>
            </a:lvl4pPr>
            <a:lvl5pPr marL="1511869" indent="0">
              <a:buNone/>
              <a:defRPr sz="827"/>
            </a:lvl5pPr>
            <a:lvl6pPr marL="1889836" indent="0">
              <a:buNone/>
              <a:defRPr sz="827"/>
            </a:lvl6pPr>
            <a:lvl7pPr marL="2267803" indent="0">
              <a:buNone/>
              <a:defRPr sz="827"/>
            </a:lvl7pPr>
            <a:lvl8pPr marL="2645771" indent="0">
              <a:buNone/>
              <a:defRPr sz="827"/>
            </a:lvl8pPr>
            <a:lvl9pPr marL="3023738" indent="0">
              <a:buNone/>
              <a:defRPr sz="827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F5E623-4BA4-4F48-AA09-AA13D1432802}" type="datetimeFigureOut">
              <a:rPr lang="cs-CZ" smtClean="0"/>
              <a:t>22.08.2024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1649BF-F682-9E40-9147-8CC4C701DA9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929011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712788"/>
            <a:ext cx="2438192" cy="2494756"/>
          </a:xfrm>
        </p:spPr>
        <p:txBody>
          <a:bodyPr anchor="b"/>
          <a:lstStyle>
            <a:lvl1pPr>
              <a:defRPr sz="2645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213847" y="1539425"/>
            <a:ext cx="3827085" cy="7598117"/>
          </a:xfrm>
        </p:spPr>
        <p:txBody>
          <a:bodyPr anchor="t"/>
          <a:lstStyle>
            <a:lvl1pPr marL="0" indent="0">
              <a:buNone/>
              <a:defRPr sz="2645"/>
            </a:lvl1pPr>
            <a:lvl2pPr marL="377967" indent="0">
              <a:buNone/>
              <a:defRPr sz="2315"/>
            </a:lvl2pPr>
            <a:lvl3pPr marL="755934" indent="0">
              <a:buNone/>
              <a:defRPr sz="1984"/>
            </a:lvl3pPr>
            <a:lvl4pPr marL="1133902" indent="0">
              <a:buNone/>
              <a:defRPr sz="1653"/>
            </a:lvl4pPr>
            <a:lvl5pPr marL="1511869" indent="0">
              <a:buNone/>
              <a:defRPr sz="1653"/>
            </a:lvl5pPr>
            <a:lvl6pPr marL="1889836" indent="0">
              <a:buNone/>
              <a:defRPr sz="1653"/>
            </a:lvl6pPr>
            <a:lvl7pPr marL="2267803" indent="0">
              <a:buNone/>
              <a:defRPr sz="1653"/>
            </a:lvl7pPr>
            <a:lvl8pPr marL="2645771" indent="0">
              <a:buNone/>
              <a:defRPr sz="1653"/>
            </a:lvl8pPr>
            <a:lvl9pPr marL="3023738" indent="0">
              <a:buNone/>
              <a:defRPr sz="1653"/>
            </a:lvl9pPr>
          </a:lstStyle>
          <a:p>
            <a:r>
              <a:rPr lang="cs-CZ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12" y="3207544"/>
            <a:ext cx="2438192" cy="5942372"/>
          </a:xfrm>
        </p:spPr>
        <p:txBody>
          <a:bodyPr/>
          <a:lstStyle>
            <a:lvl1pPr marL="0" indent="0">
              <a:buNone/>
              <a:defRPr sz="1323"/>
            </a:lvl1pPr>
            <a:lvl2pPr marL="377967" indent="0">
              <a:buNone/>
              <a:defRPr sz="1157"/>
            </a:lvl2pPr>
            <a:lvl3pPr marL="755934" indent="0">
              <a:buNone/>
              <a:defRPr sz="992"/>
            </a:lvl3pPr>
            <a:lvl4pPr marL="1133902" indent="0">
              <a:buNone/>
              <a:defRPr sz="827"/>
            </a:lvl4pPr>
            <a:lvl5pPr marL="1511869" indent="0">
              <a:buNone/>
              <a:defRPr sz="827"/>
            </a:lvl5pPr>
            <a:lvl6pPr marL="1889836" indent="0">
              <a:buNone/>
              <a:defRPr sz="827"/>
            </a:lvl6pPr>
            <a:lvl7pPr marL="2267803" indent="0">
              <a:buNone/>
              <a:defRPr sz="827"/>
            </a:lvl7pPr>
            <a:lvl8pPr marL="2645771" indent="0">
              <a:buNone/>
              <a:defRPr sz="827"/>
            </a:lvl8pPr>
            <a:lvl9pPr marL="3023738" indent="0">
              <a:buNone/>
              <a:defRPr sz="827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F5E623-4BA4-4F48-AA09-AA13D1432802}" type="datetimeFigureOut">
              <a:rPr lang="cs-CZ" smtClean="0"/>
              <a:t>22.08.2024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1649BF-F682-9E40-9147-8CC4C701DA9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933002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19728" y="569242"/>
            <a:ext cx="6520220" cy="20665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9728" y="2846200"/>
            <a:ext cx="6520220" cy="67838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9728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F5E623-4BA4-4F48-AA09-AA13D1432802}" type="datetimeFigureOut">
              <a:rPr lang="cs-CZ" smtClean="0"/>
              <a:t>22.08.2024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04143" y="9909729"/>
            <a:ext cx="2551390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339020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1649BF-F682-9E40-9147-8CC4C701DA9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381760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755934" rtl="0" eaLnBrk="1" latinLnBrk="0" hangingPunct="1">
        <a:lnSpc>
          <a:spcPct val="90000"/>
        </a:lnSpc>
        <a:spcBef>
          <a:spcPct val="0"/>
        </a:spcBef>
        <a:buNone/>
        <a:defRPr sz="363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8984" indent="-188984" algn="l" defTabSz="755934" rtl="0" eaLnBrk="1" latinLnBrk="0" hangingPunct="1">
        <a:lnSpc>
          <a:spcPct val="90000"/>
        </a:lnSpc>
        <a:spcBef>
          <a:spcPts val="827"/>
        </a:spcBef>
        <a:buFont typeface="Arial" panose="020B0604020202020204" pitchFamily="34" charset="0"/>
        <a:buChar char="•"/>
        <a:defRPr sz="2315" kern="1200">
          <a:solidFill>
            <a:schemeClr val="tx1"/>
          </a:solidFill>
          <a:latin typeface="+mn-lt"/>
          <a:ea typeface="+mn-ea"/>
          <a:cs typeface="+mn-cs"/>
        </a:defRPr>
      </a:lvl1pPr>
      <a:lvl2pPr marL="566951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944918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653" kern="1200">
          <a:solidFill>
            <a:schemeClr val="tx1"/>
          </a:solidFill>
          <a:latin typeface="+mn-lt"/>
          <a:ea typeface="+mn-ea"/>
          <a:cs typeface="+mn-cs"/>
        </a:defRPr>
      </a:lvl3pPr>
      <a:lvl4pPr marL="1322885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700853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2078820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456787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834754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212722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1pPr>
      <a:lvl2pPr marL="377967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2pPr>
      <a:lvl3pPr marL="755934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3pPr>
      <a:lvl4pPr marL="1133902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511869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1889836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267803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645771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023738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e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emf"/><Relationship Id="rId7" Type="http://schemas.openxmlformats.org/officeDocument/2006/relationships/image" Target="../media/image9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10" Type="http://schemas.openxmlformats.org/officeDocument/2006/relationships/image" Target="../media/image12.png"/><Relationship Id="rId4" Type="http://schemas.openxmlformats.org/officeDocument/2006/relationships/image" Target="../media/image6.emf"/><Relationship Id="rId9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55;p13">
            <a:extLst>
              <a:ext uri="{FF2B5EF4-FFF2-40B4-BE49-F238E27FC236}">
                <a16:creationId xmlns:a16="http://schemas.microsoft.com/office/drawing/2014/main" id="{454777D8-217D-6F40-80CF-2881CF5965F8}"/>
              </a:ext>
            </a:extLst>
          </p:cNvPr>
          <p:cNvSpPr/>
          <p:nvPr/>
        </p:nvSpPr>
        <p:spPr>
          <a:xfrm>
            <a:off x="-395033" y="1878598"/>
            <a:ext cx="8349740" cy="13980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91425" rIns="90000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cs-CZ" sz="4000" b="1" dirty="0">
                <a:ln>
                  <a:solidFill>
                    <a:srgbClr val="CC0000"/>
                  </a:solidFill>
                </a:ln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NENÁVISTNÉ </a:t>
            </a:r>
            <a:br>
              <a:rPr lang="cs-CZ" sz="4000" b="1" dirty="0">
                <a:ln>
                  <a:solidFill>
                    <a:srgbClr val="CC0000"/>
                  </a:solidFill>
                </a:ln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</a:br>
            <a:r>
              <a:rPr lang="cs-CZ" sz="4000" b="1" dirty="0">
                <a:ln>
                  <a:solidFill>
                    <a:srgbClr val="CC0000"/>
                  </a:solidFill>
                </a:ln>
                <a:solidFill>
                  <a:srgbClr val="CC0000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PROJEVY</a:t>
            </a:r>
          </a:p>
        </p:txBody>
      </p:sp>
      <p:sp>
        <p:nvSpPr>
          <p:cNvPr id="2" name="TextovéPole 1">
            <a:extLst>
              <a:ext uri="{FF2B5EF4-FFF2-40B4-BE49-F238E27FC236}">
                <a16:creationId xmlns:a16="http://schemas.microsoft.com/office/drawing/2014/main" id="{FBB87C0A-7EB4-891C-D598-806CE3DDCD62}"/>
              </a:ext>
            </a:extLst>
          </p:cNvPr>
          <p:cNvSpPr txBox="1"/>
          <p:nvPr/>
        </p:nvSpPr>
        <p:spPr>
          <a:xfrm>
            <a:off x="2804793" y="3276600"/>
            <a:ext cx="19500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>
                <a:solidFill>
                  <a:srgbClr val="CC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(HATE SPEECH)</a:t>
            </a:r>
          </a:p>
        </p:txBody>
      </p:sp>
      <p:pic>
        <p:nvPicPr>
          <p:cNvPr id="5" name="Obrázek 4" descr="Obsah obrázku text, logo, kreslené, design&#10;&#10;Popis byl vytvořen automaticky">
            <a:extLst>
              <a:ext uri="{FF2B5EF4-FFF2-40B4-BE49-F238E27FC236}">
                <a16:creationId xmlns:a16="http://schemas.microsoft.com/office/drawing/2014/main" id="{DCDF06FE-9FAF-9069-CF40-7E0356A77E1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28102" r="6514" b="13307"/>
          <a:stretch/>
        </p:blipFill>
        <p:spPr>
          <a:xfrm>
            <a:off x="246222" y="4277573"/>
            <a:ext cx="7067227" cy="5536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00721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Obrázek 23">
            <a:extLst>
              <a:ext uri="{FF2B5EF4-FFF2-40B4-BE49-F238E27FC236}">
                <a16:creationId xmlns:a16="http://schemas.microsoft.com/office/drawing/2014/main" id="{5654C8A3-30F4-294F-BDC5-5D1C439625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5268" y="1003084"/>
            <a:ext cx="444500" cy="635000"/>
          </a:xfrm>
          <a:prstGeom prst="rect">
            <a:avLst/>
          </a:prstGeom>
        </p:spPr>
      </p:pic>
      <p:sp>
        <p:nvSpPr>
          <p:cNvPr id="25" name="Nadpis 1">
            <a:extLst>
              <a:ext uri="{FF2B5EF4-FFF2-40B4-BE49-F238E27FC236}">
                <a16:creationId xmlns:a16="http://schemas.microsoft.com/office/drawing/2014/main" id="{9D3AD86D-17CD-6E4C-80BC-47E18E1EB245}"/>
              </a:ext>
            </a:extLst>
          </p:cNvPr>
          <p:cNvSpPr txBox="1">
            <a:spLocks/>
          </p:cNvSpPr>
          <p:nvPr/>
        </p:nvSpPr>
        <p:spPr>
          <a:xfrm>
            <a:off x="2972250" y="1210191"/>
            <a:ext cx="3868287" cy="48432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75593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kern="1200" cap="all" baseline="0">
                <a:solidFill>
                  <a:srgbClr val="CC0000"/>
                </a:solidFill>
                <a:latin typeface="Arial Black" panose="020B0604020202020204" pitchFamily="34" charset="0"/>
                <a:ea typeface="+mj-ea"/>
                <a:cs typeface="+mj-cs"/>
              </a:defRPr>
            </a:lvl1pPr>
          </a:lstStyle>
          <a:p>
            <a:pPr>
              <a:spcAft>
                <a:spcPts val="600"/>
              </a:spcAft>
            </a:pPr>
            <a:r>
              <a:rPr lang="cs-CZ" dirty="0"/>
              <a:t>NENÁVISTNÉ PROJEVY</a:t>
            </a:r>
          </a:p>
        </p:txBody>
      </p:sp>
      <p:pic>
        <p:nvPicPr>
          <p:cNvPr id="2" name="Obrázek 1">
            <a:extLst>
              <a:ext uri="{FF2B5EF4-FFF2-40B4-BE49-F238E27FC236}">
                <a16:creationId xmlns:a16="http://schemas.microsoft.com/office/drawing/2014/main" id="{B6968D2D-25FD-4F5F-09E5-65F82B5DCC7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9137" y="2432378"/>
            <a:ext cx="6121400" cy="7442200"/>
          </a:xfrm>
          <a:prstGeom prst="rect">
            <a:avLst/>
          </a:prstGeom>
        </p:spPr>
      </p:pic>
      <p:sp>
        <p:nvSpPr>
          <p:cNvPr id="6" name="object 10">
            <a:extLst>
              <a:ext uri="{FF2B5EF4-FFF2-40B4-BE49-F238E27FC236}">
                <a16:creationId xmlns:a16="http://schemas.microsoft.com/office/drawing/2014/main" id="{AE095BFE-F9AA-7CB7-A4BC-315263C61CB4}"/>
              </a:ext>
            </a:extLst>
          </p:cNvPr>
          <p:cNvSpPr txBox="1"/>
          <p:nvPr/>
        </p:nvSpPr>
        <p:spPr>
          <a:xfrm>
            <a:off x="1230536" y="3506136"/>
            <a:ext cx="5114846" cy="198131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r>
              <a:rPr lang="cs-CZ" sz="1200" b="1" dirty="0">
                <a:latin typeface="Georgia" panose="02040502050405020303" pitchFamily="18" charset="0"/>
              </a:rPr>
              <a:t>Odpovídají výroky uvedeným paragrafům?</a:t>
            </a:r>
          </a:p>
        </p:txBody>
      </p:sp>
      <p:sp>
        <p:nvSpPr>
          <p:cNvPr id="13" name="Rectangle 1">
            <a:extLst>
              <a:ext uri="{FF2B5EF4-FFF2-40B4-BE49-F238E27FC236}">
                <a16:creationId xmlns:a16="http://schemas.microsoft.com/office/drawing/2014/main" id="{68B4B508-4F2B-8893-EC58-69C35310FE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68577" y="3407140"/>
            <a:ext cx="75596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" name="object 10">
            <a:extLst>
              <a:ext uri="{FF2B5EF4-FFF2-40B4-BE49-F238E27FC236}">
                <a16:creationId xmlns:a16="http://schemas.microsoft.com/office/drawing/2014/main" id="{A4686B8B-4BC3-D5C1-48D9-61693ECE9A54}"/>
              </a:ext>
            </a:extLst>
          </p:cNvPr>
          <p:cNvSpPr txBox="1"/>
          <p:nvPr/>
        </p:nvSpPr>
        <p:spPr>
          <a:xfrm>
            <a:off x="1230536" y="3903457"/>
            <a:ext cx="5114846" cy="198131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r>
              <a:rPr lang="cs-CZ" sz="1200" dirty="0">
                <a:effectLst/>
                <a:latin typeface="Georgia" panose="02040502050405020303" pitchFamily="18" charset="0"/>
                <a:ea typeface="Calibri" panose="020F0502020204030204" pitchFamily="34" charset="0"/>
              </a:rPr>
              <a:t>Nenávist na síti jako trestný čin – upravuje trestní zákoník a trestní řád </a:t>
            </a:r>
            <a:endParaRPr lang="cs-CZ" sz="1200" dirty="0">
              <a:effectLst/>
              <a:latin typeface="Georgia" panose="02040502050405020303" pitchFamily="18" charset="0"/>
              <a:ea typeface="Times New Roman" panose="02020603050405020304" pitchFamily="18" charset="0"/>
            </a:endParaRPr>
          </a:p>
        </p:txBody>
      </p:sp>
      <p:sp>
        <p:nvSpPr>
          <p:cNvPr id="12" name="object 10">
            <a:extLst>
              <a:ext uri="{FF2B5EF4-FFF2-40B4-BE49-F238E27FC236}">
                <a16:creationId xmlns:a16="http://schemas.microsoft.com/office/drawing/2014/main" id="{BD298D06-9E26-26BB-468E-5DF5DB788235}"/>
              </a:ext>
            </a:extLst>
          </p:cNvPr>
          <p:cNvSpPr txBox="1"/>
          <p:nvPr/>
        </p:nvSpPr>
        <p:spPr>
          <a:xfrm>
            <a:off x="1230535" y="4182946"/>
            <a:ext cx="5338041" cy="215443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8000" defTabSz="252000"/>
            <a:r>
              <a:rPr lang="cs-CZ" sz="1000" dirty="0">
                <a:effectLst/>
                <a:latin typeface="Georgia" panose="02040502050405020303" pitchFamily="18" charset="0"/>
                <a:ea typeface="Calibri" panose="020F0502020204030204" pitchFamily="34" charset="0"/>
              </a:rPr>
              <a:t>§ 181	Poškození cizích práv</a:t>
            </a:r>
            <a:endParaRPr lang="cs-CZ" sz="1000" dirty="0">
              <a:effectLst/>
              <a:latin typeface="Georgia" panose="02040502050405020303" pitchFamily="18" charset="0"/>
              <a:ea typeface="Times New Roman" panose="02020603050405020304" pitchFamily="18" charset="0"/>
            </a:endParaRPr>
          </a:p>
          <a:p>
            <a:pPr marL="108000" defTabSz="252000"/>
            <a:r>
              <a:rPr lang="cs-CZ" sz="1000" dirty="0">
                <a:effectLst/>
                <a:latin typeface="Georgia" panose="02040502050405020303" pitchFamily="18" charset="0"/>
                <a:ea typeface="Calibri" panose="020F0502020204030204" pitchFamily="34" charset="0"/>
              </a:rPr>
              <a:t>§ 184	Pomluva</a:t>
            </a:r>
          </a:p>
          <a:p>
            <a:pPr marL="108000" defTabSz="252000"/>
            <a:r>
              <a:rPr lang="cs-CZ" sz="1000" dirty="0">
                <a:effectLst/>
                <a:latin typeface="Georgia" panose="02040502050405020303" pitchFamily="18" charset="0"/>
                <a:ea typeface="Calibri" panose="020F0502020204030204" pitchFamily="34" charset="0"/>
              </a:rPr>
              <a:t>§ 345	Křivé obvinění</a:t>
            </a:r>
            <a:endParaRPr lang="cs-CZ" sz="1000" dirty="0">
              <a:latin typeface="Georgia" panose="02040502050405020303" pitchFamily="18" charset="0"/>
              <a:ea typeface="Calibri" panose="020F0502020204030204" pitchFamily="34" charset="0"/>
            </a:endParaRPr>
          </a:p>
          <a:p>
            <a:pPr marL="108000" defTabSz="252000"/>
            <a:r>
              <a:rPr lang="cs-CZ" sz="1000" dirty="0">
                <a:effectLst/>
                <a:latin typeface="Georgia" panose="02040502050405020303" pitchFamily="18" charset="0"/>
                <a:ea typeface="Calibri" panose="020F0502020204030204" pitchFamily="34" charset="0"/>
              </a:rPr>
              <a:t>§ 352	Násilí proti skupině obyvatelů a proti jednotlivci</a:t>
            </a:r>
            <a:endParaRPr lang="cs-CZ" sz="1000" dirty="0">
              <a:effectLst/>
              <a:latin typeface="Georgia" panose="02040502050405020303" pitchFamily="18" charset="0"/>
              <a:ea typeface="Times New Roman" panose="02020603050405020304" pitchFamily="18" charset="0"/>
            </a:endParaRPr>
          </a:p>
          <a:p>
            <a:pPr marL="108000" defTabSz="252000"/>
            <a:r>
              <a:rPr lang="cs-CZ" sz="1000" dirty="0">
                <a:effectLst/>
                <a:latin typeface="Georgia" panose="02040502050405020303" pitchFamily="18" charset="0"/>
                <a:ea typeface="Calibri" panose="020F0502020204030204" pitchFamily="34" charset="0"/>
              </a:rPr>
              <a:t>§ 353	Nebezpečné vyhrožování</a:t>
            </a:r>
            <a:endParaRPr lang="cs-CZ" sz="1000" dirty="0">
              <a:effectLst/>
              <a:latin typeface="Georgia" panose="02040502050405020303" pitchFamily="18" charset="0"/>
              <a:ea typeface="Times New Roman" panose="02020603050405020304" pitchFamily="18" charset="0"/>
            </a:endParaRPr>
          </a:p>
          <a:p>
            <a:pPr marL="108000" defTabSz="252000"/>
            <a:r>
              <a:rPr lang="cs-CZ" sz="1000" dirty="0">
                <a:effectLst/>
                <a:latin typeface="Georgia" panose="02040502050405020303" pitchFamily="18" charset="0"/>
                <a:ea typeface="Calibri" panose="020F0502020204030204" pitchFamily="34" charset="0"/>
              </a:rPr>
              <a:t>§ 354	Nebezpečné pronásledování</a:t>
            </a:r>
            <a:endParaRPr lang="cs-CZ" sz="1000" dirty="0">
              <a:effectLst/>
              <a:latin typeface="Georgia" panose="02040502050405020303" pitchFamily="18" charset="0"/>
              <a:ea typeface="Times New Roman" panose="02020603050405020304" pitchFamily="18" charset="0"/>
            </a:endParaRPr>
          </a:p>
          <a:p>
            <a:pPr marL="108000" defTabSz="252000"/>
            <a:r>
              <a:rPr lang="cs-CZ" sz="1000" dirty="0">
                <a:effectLst/>
                <a:latin typeface="Georgia" panose="02040502050405020303" pitchFamily="18" charset="0"/>
                <a:ea typeface="Calibri" panose="020F0502020204030204" pitchFamily="34" charset="0"/>
              </a:rPr>
              <a:t>§ 355	Hanobení národa, rasy, etnické nebo jiné skupiny osob</a:t>
            </a:r>
            <a:endParaRPr lang="cs-CZ" sz="1000" dirty="0">
              <a:effectLst/>
              <a:latin typeface="Georgia" panose="02040502050405020303" pitchFamily="18" charset="0"/>
              <a:ea typeface="Times New Roman" panose="02020603050405020304" pitchFamily="18" charset="0"/>
            </a:endParaRPr>
          </a:p>
          <a:p>
            <a:pPr marL="108000" defTabSz="252000"/>
            <a:r>
              <a:rPr lang="cs-CZ" sz="1000" dirty="0">
                <a:effectLst/>
                <a:latin typeface="Georgia" panose="02040502050405020303" pitchFamily="18" charset="0"/>
                <a:ea typeface="Calibri" panose="020F0502020204030204" pitchFamily="34" charset="0"/>
              </a:rPr>
              <a:t>§ 356	Podněcování k nenávisti vůči skupině osob nebo k omezování jejich práva a svobod</a:t>
            </a:r>
            <a:endParaRPr lang="cs-CZ" sz="1000" dirty="0">
              <a:effectLst/>
              <a:latin typeface="Georgia" panose="02040502050405020303" pitchFamily="18" charset="0"/>
              <a:ea typeface="Times New Roman" panose="02020603050405020304" pitchFamily="18" charset="0"/>
            </a:endParaRPr>
          </a:p>
          <a:p>
            <a:pPr marL="108000" defTabSz="252000"/>
            <a:r>
              <a:rPr lang="cs-CZ" sz="1000" dirty="0">
                <a:effectLst/>
                <a:latin typeface="Georgia" panose="02040502050405020303" pitchFamily="18" charset="0"/>
                <a:ea typeface="Calibri" panose="020F0502020204030204" pitchFamily="34" charset="0"/>
              </a:rPr>
              <a:t>§ 35	Šíření poplašené zprávy</a:t>
            </a:r>
            <a:endParaRPr lang="cs-CZ" sz="1000" dirty="0">
              <a:effectLst/>
              <a:latin typeface="Georgia" panose="02040502050405020303" pitchFamily="18" charset="0"/>
              <a:ea typeface="Times New Roman" panose="02020603050405020304" pitchFamily="18" charset="0"/>
            </a:endParaRPr>
          </a:p>
          <a:p>
            <a:pPr marL="108000" defTabSz="252000"/>
            <a:r>
              <a:rPr lang="cs-CZ" sz="1000" dirty="0">
                <a:effectLst/>
                <a:latin typeface="Georgia" panose="02040502050405020303" pitchFamily="18" charset="0"/>
                <a:ea typeface="Calibri" panose="020F0502020204030204" pitchFamily="34" charset="0"/>
              </a:rPr>
              <a:t>§ 364	Podněcování k trestnému činu</a:t>
            </a:r>
            <a:endParaRPr lang="cs-CZ" sz="1000" dirty="0">
              <a:effectLst/>
              <a:latin typeface="Georgia" panose="02040502050405020303" pitchFamily="18" charset="0"/>
              <a:ea typeface="Times New Roman" panose="02020603050405020304" pitchFamily="18" charset="0"/>
            </a:endParaRPr>
          </a:p>
          <a:p>
            <a:pPr marL="108000" defTabSz="252000"/>
            <a:r>
              <a:rPr lang="cs-CZ" sz="1000" dirty="0">
                <a:effectLst/>
                <a:latin typeface="Georgia" panose="02040502050405020303" pitchFamily="18" charset="0"/>
                <a:ea typeface="Calibri" panose="020F0502020204030204" pitchFamily="34" charset="0"/>
              </a:rPr>
              <a:t>§ 365 	Schvalování trestného činu</a:t>
            </a:r>
            <a:endParaRPr lang="cs-CZ" sz="1000" dirty="0">
              <a:effectLst/>
              <a:latin typeface="Georgia" panose="02040502050405020303" pitchFamily="18" charset="0"/>
              <a:ea typeface="Times New Roman" panose="02020603050405020304" pitchFamily="18" charset="0"/>
            </a:endParaRPr>
          </a:p>
          <a:p>
            <a:pPr marL="108000" defTabSz="252000"/>
            <a:r>
              <a:rPr lang="cs-CZ" sz="1000" dirty="0">
                <a:effectLst/>
                <a:latin typeface="Georgia" panose="02040502050405020303" pitchFamily="18" charset="0"/>
                <a:ea typeface="Calibri" panose="020F0502020204030204" pitchFamily="34" charset="0"/>
              </a:rPr>
              <a:t>§ 403 	Založení podpora a propagace hnutí směřujícího k potlačení práv a svobod člověka</a:t>
            </a:r>
            <a:endParaRPr lang="cs-CZ" sz="1000" dirty="0">
              <a:effectLst/>
              <a:latin typeface="Georgia" panose="02040502050405020303" pitchFamily="18" charset="0"/>
              <a:ea typeface="Times New Roman" panose="02020603050405020304" pitchFamily="18" charset="0"/>
            </a:endParaRPr>
          </a:p>
          <a:p>
            <a:pPr marL="108000" defTabSz="252000"/>
            <a:r>
              <a:rPr lang="cs-CZ" sz="1000" dirty="0">
                <a:effectLst/>
                <a:latin typeface="Georgia" panose="02040502050405020303" pitchFamily="18" charset="0"/>
                <a:ea typeface="Calibri" panose="020F0502020204030204" pitchFamily="34" charset="0"/>
              </a:rPr>
              <a:t>§ 404	Projev sympatií k hnutí směřující k potlačení práv a svobod člověka</a:t>
            </a:r>
            <a:endParaRPr lang="cs-CZ" sz="1000" dirty="0">
              <a:effectLst/>
              <a:latin typeface="Georgia" panose="02040502050405020303" pitchFamily="18" charset="0"/>
              <a:ea typeface="Times New Roman" panose="02020603050405020304" pitchFamily="18" charset="0"/>
            </a:endParaRPr>
          </a:p>
          <a:p>
            <a:pPr marL="108000" defTabSz="252000"/>
            <a:r>
              <a:rPr lang="cs-CZ" sz="1000" dirty="0">
                <a:effectLst/>
                <a:latin typeface="Georgia" panose="02040502050405020303" pitchFamily="18" charset="0"/>
                <a:ea typeface="Calibri" panose="020F0502020204030204" pitchFamily="34" charset="0"/>
              </a:rPr>
              <a:t>§ 405 	Popírání, zpochybňování, schvalování a ospravedlňování </a:t>
            </a:r>
            <a:r>
              <a:rPr lang="cs-CZ" sz="1000" dirty="0" err="1">
                <a:effectLst/>
                <a:latin typeface="Georgia" panose="02040502050405020303" pitchFamily="18" charset="0"/>
                <a:ea typeface="Calibri" panose="020F0502020204030204" pitchFamily="34" charset="0"/>
              </a:rPr>
              <a:t>genocidia</a:t>
            </a:r>
            <a:endParaRPr lang="cs-CZ" sz="1000" dirty="0">
              <a:effectLst/>
              <a:latin typeface="Georgia" panose="02040502050405020303" pitchFamily="18" charset="0"/>
              <a:ea typeface="Times New Roman" panose="02020603050405020304" pitchFamily="18" charset="0"/>
            </a:endParaRPr>
          </a:p>
        </p:txBody>
      </p:sp>
      <p:sp>
        <p:nvSpPr>
          <p:cNvPr id="22" name="object 10">
            <a:extLst>
              <a:ext uri="{FF2B5EF4-FFF2-40B4-BE49-F238E27FC236}">
                <a16:creationId xmlns:a16="http://schemas.microsoft.com/office/drawing/2014/main" id="{F81972AD-C68F-9855-33C0-6CB4F1BB518E}"/>
              </a:ext>
            </a:extLst>
          </p:cNvPr>
          <p:cNvSpPr txBox="1"/>
          <p:nvPr/>
        </p:nvSpPr>
        <p:spPr>
          <a:xfrm>
            <a:off x="1230536" y="3169665"/>
            <a:ext cx="5114846" cy="29046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r>
              <a:rPr lang="cs-CZ" b="1" dirty="0">
                <a:effectLst/>
                <a:latin typeface="Georgia" panose="02040502050405020303" pitchFamily="18" charset="0"/>
                <a:ea typeface="Calibri" panose="020F0502020204030204" pitchFamily="34" charset="0"/>
              </a:rPr>
              <a:t>Je možné být souzený za dané projevy?</a:t>
            </a:r>
            <a:endParaRPr lang="cs-CZ" dirty="0">
              <a:effectLst/>
              <a:latin typeface="Georgia" panose="02040502050405020303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object 10">
            <a:extLst>
              <a:ext uri="{FF2B5EF4-FFF2-40B4-BE49-F238E27FC236}">
                <a16:creationId xmlns:a16="http://schemas.microsoft.com/office/drawing/2014/main" id="{A6559553-CA8E-A1C3-2604-8A2A4BD05E03}"/>
              </a:ext>
            </a:extLst>
          </p:cNvPr>
          <p:cNvSpPr txBox="1"/>
          <p:nvPr/>
        </p:nvSpPr>
        <p:spPr>
          <a:xfrm>
            <a:off x="1230535" y="6536755"/>
            <a:ext cx="5338041" cy="382797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r>
              <a:rPr lang="cs-CZ" sz="1200" dirty="0">
                <a:effectLst/>
                <a:latin typeface="Georgia" panose="02040502050405020303" pitchFamily="18" charset="0"/>
                <a:ea typeface="Calibri" panose="020F0502020204030204" pitchFamily="34" charset="0"/>
              </a:rPr>
              <a:t>Nenávist na síti jako přestupek – upravuje zákon č. 251/2016 Sb., </a:t>
            </a:r>
            <a:br>
              <a:rPr lang="cs-CZ" sz="1200" dirty="0">
                <a:effectLst/>
                <a:latin typeface="Georgia" panose="02040502050405020303" pitchFamily="18" charset="0"/>
                <a:ea typeface="Calibri" panose="020F0502020204030204" pitchFamily="34" charset="0"/>
              </a:rPr>
            </a:br>
            <a:r>
              <a:rPr lang="cs-CZ" sz="1200" dirty="0">
                <a:effectLst/>
                <a:latin typeface="Georgia" panose="02040502050405020303" pitchFamily="18" charset="0"/>
                <a:ea typeface="Calibri" panose="020F0502020204030204" pitchFamily="34" charset="0"/>
              </a:rPr>
              <a:t>o některých přestupcích:</a:t>
            </a:r>
            <a:endParaRPr lang="cs-CZ" sz="1200" dirty="0">
              <a:effectLst/>
              <a:latin typeface="Georgia" panose="02040502050405020303" pitchFamily="18" charset="0"/>
              <a:ea typeface="Times New Roman" panose="02020603050405020304" pitchFamily="18" charset="0"/>
            </a:endParaRPr>
          </a:p>
        </p:txBody>
      </p:sp>
      <p:sp>
        <p:nvSpPr>
          <p:cNvPr id="26" name="object 10">
            <a:extLst>
              <a:ext uri="{FF2B5EF4-FFF2-40B4-BE49-F238E27FC236}">
                <a16:creationId xmlns:a16="http://schemas.microsoft.com/office/drawing/2014/main" id="{C70F5BD3-79A9-FD93-C5C1-0FCC5BFC0ADB}"/>
              </a:ext>
            </a:extLst>
          </p:cNvPr>
          <p:cNvSpPr txBox="1"/>
          <p:nvPr/>
        </p:nvSpPr>
        <p:spPr>
          <a:xfrm>
            <a:off x="1230535" y="7010620"/>
            <a:ext cx="5263536" cy="18466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defTabSz="277200"/>
            <a:r>
              <a:rPr lang="cs-CZ" sz="1200" b="1" dirty="0">
                <a:effectLst/>
                <a:latin typeface="Georgia" panose="02040502050405020303" pitchFamily="18" charset="0"/>
                <a:ea typeface="Calibri" panose="020F0502020204030204" pitchFamily="34" charset="0"/>
              </a:rPr>
              <a:t>§ 7	Přestupky proti občanskému soužití:</a:t>
            </a:r>
            <a:endParaRPr lang="cs-CZ" sz="1200" b="1" dirty="0">
              <a:effectLst/>
              <a:latin typeface="Georgia" panose="02040502050405020303" pitchFamily="18" charset="0"/>
              <a:ea typeface="Times New Roman" panose="02020603050405020304" pitchFamily="18" charset="0"/>
            </a:endParaRPr>
          </a:p>
        </p:txBody>
      </p:sp>
      <p:sp>
        <p:nvSpPr>
          <p:cNvPr id="30" name="TextovéPole 29">
            <a:extLst>
              <a:ext uri="{FF2B5EF4-FFF2-40B4-BE49-F238E27FC236}">
                <a16:creationId xmlns:a16="http://schemas.microsoft.com/office/drawing/2014/main" id="{D2CF2037-C77F-54BF-D012-11CE1465037B}"/>
              </a:ext>
            </a:extLst>
          </p:cNvPr>
          <p:cNvSpPr txBox="1"/>
          <p:nvPr/>
        </p:nvSpPr>
        <p:spPr>
          <a:xfrm>
            <a:off x="2001943" y="7984891"/>
            <a:ext cx="434343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79450" lvl="2" indent="-171450" defTabSz="277200"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cs-CZ" sz="1000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Calibri" panose="020F0502020204030204" pitchFamily="34" charset="0"/>
                <a:cs typeface="Noto Sans Symbols"/>
              </a:rPr>
              <a:t>jinému vyhrožuje újmou na zdraví </a:t>
            </a:r>
            <a:endParaRPr lang="cs-CZ" sz="1000" dirty="0">
              <a:effectLst/>
              <a:latin typeface="Georgia" panose="02040502050405020303" pitchFamily="18" charset="0"/>
              <a:ea typeface="Noto Sans Symbols"/>
              <a:cs typeface="Noto Sans Symbols"/>
            </a:endParaRPr>
          </a:p>
          <a:p>
            <a:pPr marL="279450" lvl="2" indent="-171450" defTabSz="277200"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cs-CZ" sz="1000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Calibri" panose="020F0502020204030204" pitchFamily="34" charset="0"/>
                <a:cs typeface="Noto Sans Symbols"/>
              </a:rPr>
              <a:t>se vůči jinému dopustí jiného hrubého jednání</a:t>
            </a:r>
            <a:endParaRPr lang="cs-CZ" sz="1000" dirty="0">
              <a:effectLst/>
              <a:latin typeface="Georgia" panose="02040502050405020303" pitchFamily="18" charset="0"/>
              <a:ea typeface="Noto Sans Symbols"/>
              <a:cs typeface="Noto Sans Symbols"/>
            </a:endParaRPr>
          </a:p>
        </p:txBody>
      </p:sp>
      <p:sp>
        <p:nvSpPr>
          <p:cNvPr id="32" name="object 10">
            <a:extLst>
              <a:ext uri="{FF2B5EF4-FFF2-40B4-BE49-F238E27FC236}">
                <a16:creationId xmlns:a16="http://schemas.microsoft.com/office/drawing/2014/main" id="{7EE8A294-B635-1E6F-17F7-C27463FDC62E}"/>
              </a:ext>
            </a:extLst>
          </p:cNvPr>
          <p:cNvSpPr txBox="1"/>
          <p:nvPr/>
        </p:nvSpPr>
        <p:spPr>
          <a:xfrm>
            <a:off x="1482434" y="7264684"/>
            <a:ext cx="5016867" cy="69249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8000" lvl="1" defTabSz="252000">
              <a:spcAft>
                <a:spcPts val="600"/>
              </a:spcAft>
            </a:pPr>
            <a:r>
              <a:rPr lang="cs-CZ" sz="1000" dirty="0">
                <a:effectLst/>
                <a:latin typeface="Georgia" panose="02040502050405020303" pitchFamily="18" charset="0"/>
                <a:ea typeface="Calibri" panose="020F0502020204030204" pitchFamily="34" charset="0"/>
                <a:cs typeface="Arial" panose="020B0604020202020204" pitchFamily="34" charset="0"/>
              </a:rPr>
              <a:t>⎼	přestupku se dopustí ten (FO i PO), kdo jinému ublíží na cti tím, že ho zesměšní </a:t>
            </a:r>
            <a:br>
              <a:rPr lang="cs-CZ" sz="1000" dirty="0">
                <a:effectLst/>
                <a:latin typeface="Georgia" panose="02040502050405020303" pitchFamily="18" charset="0"/>
                <a:ea typeface="Calibri" panose="020F0502020204030204" pitchFamily="34" charset="0"/>
                <a:cs typeface="Arial" panose="020B0604020202020204" pitchFamily="34" charset="0"/>
              </a:rPr>
            </a:br>
            <a:r>
              <a:rPr lang="cs-CZ" sz="1000" dirty="0">
                <a:effectLst/>
                <a:latin typeface="Georgia" panose="02040502050405020303" pitchFamily="18" charset="0"/>
                <a:ea typeface="Calibri" panose="020F0502020204030204" pitchFamily="34" charset="0"/>
                <a:cs typeface="Arial" panose="020B0604020202020204" pitchFamily="34" charset="0"/>
              </a:rPr>
              <a:t>	nebo ho jiným způsobem hrubě urazí (odst. 1 a 2, písm. a)</a:t>
            </a:r>
          </a:p>
          <a:p>
            <a:pPr marL="108000" lvl="0" defTabSz="252000">
              <a:spcAft>
                <a:spcPts val="600"/>
              </a:spcAft>
            </a:pPr>
            <a:r>
              <a:rPr lang="cs-CZ" sz="1000" dirty="0">
                <a:effectLst/>
                <a:latin typeface="Georgia" panose="02040502050405020303" pitchFamily="18" charset="0"/>
                <a:ea typeface="Calibri" panose="020F0502020204030204" pitchFamily="34" charset="0"/>
                <a:cs typeface="Arial" panose="020B0604020202020204" pitchFamily="34" charset="0"/>
              </a:rPr>
              <a:t>⎼	se dopustí ten, kdo </a:t>
            </a:r>
            <a:r>
              <a:rPr lang="cs-CZ" sz="1000" b="1" dirty="0">
                <a:effectLst/>
                <a:latin typeface="Georgia" panose="02040502050405020303" pitchFamily="18" charset="0"/>
                <a:ea typeface="Calibri" panose="020F0502020204030204" pitchFamily="34" charset="0"/>
                <a:cs typeface="Arial" panose="020B0604020202020204" pitchFamily="34" charset="0"/>
              </a:rPr>
              <a:t>úmyslně</a:t>
            </a:r>
            <a:r>
              <a:rPr lang="cs-CZ" sz="1000" dirty="0">
                <a:effectLst/>
                <a:latin typeface="Georgia" panose="02040502050405020303" pitchFamily="18" charset="0"/>
                <a:ea typeface="Calibri" panose="020F0502020204030204" pitchFamily="34" charset="0"/>
                <a:cs typeface="Arial" panose="020B0604020202020204" pitchFamily="34" charset="0"/>
              </a:rPr>
              <a:t> naruší občanské soužití tím, že (odst. 1 písm. c; </a:t>
            </a:r>
            <a:br>
              <a:rPr lang="cs-CZ" sz="1000" dirty="0">
                <a:effectLst/>
                <a:latin typeface="Georgia" panose="02040502050405020303" pitchFamily="18" charset="0"/>
                <a:ea typeface="Calibri" panose="020F0502020204030204" pitchFamily="34" charset="0"/>
                <a:cs typeface="Arial" panose="020B0604020202020204" pitchFamily="34" charset="0"/>
              </a:rPr>
            </a:br>
            <a:r>
              <a:rPr lang="cs-CZ" sz="1000" dirty="0">
                <a:effectLst/>
                <a:latin typeface="Georgia" panose="02040502050405020303" pitchFamily="18" charset="0"/>
                <a:ea typeface="Calibri" panose="020F0502020204030204" pitchFamily="34" charset="0"/>
                <a:cs typeface="Arial" panose="020B0604020202020204" pitchFamily="34" charset="0"/>
              </a:rPr>
              <a:t>	bez úmyslu odst. 2 písm. b):</a:t>
            </a:r>
          </a:p>
        </p:txBody>
      </p:sp>
      <p:sp>
        <p:nvSpPr>
          <p:cNvPr id="33" name="object 10">
            <a:extLst>
              <a:ext uri="{FF2B5EF4-FFF2-40B4-BE49-F238E27FC236}">
                <a16:creationId xmlns:a16="http://schemas.microsoft.com/office/drawing/2014/main" id="{B6DCC3C7-C03F-CC1D-C360-8B987FFF5349}"/>
              </a:ext>
            </a:extLst>
          </p:cNvPr>
          <p:cNvSpPr txBox="1"/>
          <p:nvPr/>
        </p:nvSpPr>
        <p:spPr>
          <a:xfrm>
            <a:off x="1482434" y="8429005"/>
            <a:ext cx="5016867" cy="107721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8000" defTabSz="252000">
              <a:spcAft>
                <a:spcPts val="600"/>
              </a:spcAft>
            </a:pPr>
            <a:r>
              <a:rPr lang="cs-CZ" sz="1000" dirty="0">
                <a:latin typeface="Georgia" panose="02040502050405020303" pitchFamily="18" charset="0"/>
                <a:ea typeface="Calibri" panose="020F0502020204030204" pitchFamily="34" charset="0"/>
                <a:cs typeface="Arial" panose="020B0604020202020204" pitchFamily="34" charset="0"/>
              </a:rPr>
              <a:t>⎼	</a:t>
            </a:r>
            <a:r>
              <a:rPr lang="cs-CZ" sz="1000" dirty="0">
                <a:effectLst/>
                <a:latin typeface="Georgia" panose="02040502050405020303" pitchFamily="18" charset="0"/>
                <a:ea typeface="Calibri" panose="020F0502020204030204" pitchFamily="34" charset="0"/>
                <a:cs typeface="Calibri" panose="020F0502020204030204" pitchFamily="34" charset="0"/>
              </a:rPr>
              <a:t>přestupku se dále dopustí ten, kdo způsobí jinému újmu pro jeho příslušnost 	k národnostní menšině nebo pro jeho etnický původ, pro jeho rasu, barvu pleti, 	pohlaví, sexuální orientaci, jazyk, víru, náboženství, věk, zdravotní postižení, pro 	jeho politické nebo jiné smýšlení, členství nebo činnost v politických stranách 	nebo politických hnutích, odborových 	organizacích nebo jiných sdruženích, pro 	jeho sociální původ, majetek, rod, zdravotní stav anebo pro jeho rodinný stav 	(odst. 3 písm. b)</a:t>
            </a:r>
            <a:endParaRPr lang="cs-CZ" sz="1000" dirty="0">
              <a:effectLst/>
              <a:latin typeface="Georgia" panose="02040502050405020303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35" name="Skupina 34">
            <a:extLst>
              <a:ext uri="{FF2B5EF4-FFF2-40B4-BE49-F238E27FC236}">
                <a16:creationId xmlns:a16="http://schemas.microsoft.com/office/drawing/2014/main" id="{C15E411F-3BCC-20DC-B4A8-F0AEF0C15B57}"/>
              </a:ext>
            </a:extLst>
          </p:cNvPr>
          <p:cNvGrpSpPr/>
          <p:nvPr/>
        </p:nvGrpSpPr>
        <p:grpSpPr>
          <a:xfrm>
            <a:off x="3658394" y="1998663"/>
            <a:ext cx="242886" cy="248197"/>
            <a:chOff x="7855830" y="1339070"/>
            <a:chExt cx="242886" cy="248197"/>
          </a:xfrm>
        </p:grpSpPr>
        <p:pic>
          <p:nvPicPr>
            <p:cNvPr id="36" name="Obrázek 35">
              <a:extLst>
                <a:ext uri="{FF2B5EF4-FFF2-40B4-BE49-F238E27FC236}">
                  <a16:creationId xmlns:a16="http://schemas.microsoft.com/office/drawing/2014/main" id="{5488AB78-06B2-E70F-03C7-B680B944E99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869323" y="1342964"/>
              <a:ext cx="215900" cy="215900"/>
            </a:xfrm>
            <a:prstGeom prst="rect">
              <a:avLst/>
            </a:prstGeom>
          </p:spPr>
        </p:pic>
        <p:sp>
          <p:nvSpPr>
            <p:cNvPr id="37" name="Podnadpis 2">
              <a:extLst>
                <a:ext uri="{FF2B5EF4-FFF2-40B4-BE49-F238E27FC236}">
                  <a16:creationId xmlns:a16="http://schemas.microsoft.com/office/drawing/2014/main" id="{D1FA259A-2606-5DB1-63C0-589FE7EBAA51}"/>
                </a:ext>
              </a:extLst>
            </p:cNvPr>
            <p:cNvSpPr txBox="1">
              <a:spLocks/>
            </p:cNvSpPr>
            <p:nvPr/>
          </p:nvSpPr>
          <p:spPr>
            <a:xfrm>
              <a:off x="7855830" y="1339070"/>
              <a:ext cx="242886" cy="248197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>
              <a:lvl1pPr marL="0" indent="0" algn="ctr" defTabSz="1007943" rtl="0" eaLnBrk="1" latinLnBrk="0" hangingPunct="1">
                <a:lnSpc>
                  <a:spcPct val="90000"/>
                </a:lnSpc>
                <a:spcBef>
                  <a:spcPts val="1102"/>
                </a:spcBef>
                <a:buFont typeface="Arial" panose="020B0604020202020204" pitchFamily="34" charset="0"/>
                <a:buNone/>
                <a:defRPr sz="264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03972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Font typeface="Arial" panose="020B0604020202020204" pitchFamily="34" charset="0"/>
                <a:buNone/>
                <a:defRPr sz="22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07943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Font typeface="Arial" panose="020B0604020202020204" pitchFamily="34" charset="0"/>
                <a:buNone/>
                <a:defRPr sz="198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11915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Font typeface="Arial" panose="020B0604020202020204" pitchFamily="34" charset="0"/>
                <a:buNone/>
                <a:defRPr sz="176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15886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Font typeface="Arial" panose="020B0604020202020204" pitchFamily="34" charset="0"/>
                <a:buNone/>
                <a:defRPr sz="176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9858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Font typeface="Arial" panose="020B0604020202020204" pitchFamily="34" charset="0"/>
                <a:buNone/>
                <a:defRPr sz="176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023829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Font typeface="Arial" panose="020B0604020202020204" pitchFamily="34" charset="0"/>
                <a:buNone/>
                <a:defRPr sz="176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527801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Font typeface="Arial" panose="020B0604020202020204" pitchFamily="34" charset="0"/>
                <a:buNone/>
                <a:defRPr sz="176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031772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Font typeface="Arial" panose="020B0604020202020204" pitchFamily="34" charset="0"/>
                <a:buNone/>
                <a:defRPr sz="176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cs-CZ" sz="1000" b="1" dirty="0">
                  <a:solidFill>
                    <a:schemeClr val="bg1"/>
                  </a:solidFill>
                  <a:latin typeface="Arial Black" panose="020B0604020202020204" pitchFamily="34" charset="0"/>
                  <a:cs typeface="Arial Black" panose="020B0604020202020204" pitchFamily="34" charset="0"/>
                </a:rPr>
                <a:t>1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477962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5FB0719-5344-102D-85F2-53E541CF06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Obrázek 23">
            <a:extLst>
              <a:ext uri="{FF2B5EF4-FFF2-40B4-BE49-F238E27FC236}">
                <a16:creationId xmlns:a16="http://schemas.microsoft.com/office/drawing/2014/main" id="{48FB0676-4900-B4AD-225F-12B626AA79F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5268" y="1003084"/>
            <a:ext cx="444500" cy="635000"/>
          </a:xfrm>
          <a:prstGeom prst="rect">
            <a:avLst/>
          </a:prstGeom>
        </p:spPr>
      </p:pic>
      <p:sp>
        <p:nvSpPr>
          <p:cNvPr id="25" name="Nadpis 1">
            <a:extLst>
              <a:ext uri="{FF2B5EF4-FFF2-40B4-BE49-F238E27FC236}">
                <a16:creationId xmlns:a16="http://schemas.microsoft.com/office/drawing/2014/main" id="{BB2770BB-6BF2-4E3D-D56C-13BD9C5B1C0C}"/>
              </a:ext>
            </a:extLst>
          </p:cNvPr>
          <p:cNvSpPr txBox="1">
            <a:spLocks/>
          </p:cNvSpPr>
          <p:nvPr/>
        </p:nvSpPr>
        <p:spPr>
          <a:xfrm>
            <a:off x="2972250" y="1210191"/>
            <a:ext cx="3868287" cy="48432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75593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kern="1200" cap="all" baseline="0">
                <a:solidFill>
                  <a:srgbClr val="CC0000"/>
                </a:solidFill>
                <a:latin typeface="Arial Black" panose="020B0604020202020204" pitchFamily="34" charset="0"/>
                <a:ea typeface="+mj-ea"/>
                <a:cs typeface="+mj-cs"/>
              </a:defRPr>
            </a:lvl1pPr>
          </a:lstStyle>
          <a:p>
            <a:pPr>
              <a:spcAft>
                <a:spcPts val="600"/>
              </a:spcAft>
            </a:pPr>
            <a:r>
              <a:rPr lang="cs-CZ" dirty="0"/>
              <a:t>NENÁVISTNÉ PROJEVY</a:t>
            </a:r>
          </a:p>
        </p:txBody>
      </p:sp>
      <p:pic>
        <p:nvPicPr>
          <p:cNvPr id="2" name="Obrázek 1">
            <a:extLst>
              <a:ext uri="{FF2B5EF4-FFF2-40B4-BE49-F238E27FC236}">
                <a16:creationId xmlns:a16="http://schemas.microsoft.com/office/drawing/2014/main" id="{6DF855E0-04C2-27A2-44C7-DB553D24FEC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9137" y="2432378"/>
            <a:ext cx="6121400" cy="7442200"/>
          </a:xfrm>
          <a:prstGeom prst="rect">
            <a:avLst/>
          </a:prstGeom>
        </p:spPr>
      </p:pic>
      <p:sp>
        <p:nvSpPr>
          <p:cNvPr id="13" name="Rectangle 1">
            <a:extLst>
              <a:ext uri="{FF2B5EF4-FFF2-40B4-BE49-F238E27FC236}">
                <a16:creationId xmlns:a16="http://schemas.microsoft.com/office/drawing/2014/main" id="{CCFCF4CB-453C-E63B-7F9E-73C790D115A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68577" y="3407140"/>
            <a:ext cx="75596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grpSp>
        <p:nvGrpSpPr>
          <p:cNvPr id="7" name="Skupina 6">
            <a:extLst>
              <a:ext uri="{FF2B5EF4-FFF2-40B4-BE49-F238E27FC236}">
                <a16:creationId xmlns:a16="http://schemas.microsoft.com/office/drawing/2014/main" id="{309D2B67-C438-27D7-D15F-AAD281DC21CA}"/>
              </a:ext>
            </a:extLst>
          </p:cNvPr>
          <p:cNvGrpSpPr/>
          <p:nvPr/>
        </p:nvGrpSpPr>
        <p:grpSpPr>
          <a:xfrm>
            <a:off x="3658394" y="1998663"/>
            <a:ext cx="242886" cy="248197"/>
            <a:chOff x="7855830" y="1339070"/>
            <a:chExt cx="242886" cy="248197"/>
          </a:xfrm>
        </p:grpSpPr>
        <p:pic>
          <p:nvPicPr>
            <p:cNvPr id="8" name="Obrázek 7">
              <a:extLst>
                <a:ext uri="{FF2B5EF4-FFF2-40B4-BE49-F238E27FC236}">
                  <a16:creationId xmlns:a16="http://schemas.microsoft.com/office/drawing/2014/main" id="{73CA4BDA-3DD0-6B9E-BC0C-E27DE58F361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869323" y="1342964"/>
              <a:ext cx="215900" cy="215900"/>
            </a:xfrm>
            <a:prstGeom prst="rect">
              <a:avLst/>
            </a:prstGeom>
          </p:spPr>
        </p:pic>
        <p:sp>
          <p:nvSpPr>
            <p:cNvPr id="9" name="Podnadpis 2">
              <a:extLst>
                <a:ext uri="{FF2B5EF4-FFF2-40B4-BE49-F238E27FC236}">
                  <a16:creationId xmlns:a16="http://schemas.microsoft.com/office/drawing/2014/main" id="{FFA253B3-CB10-C7A6-6131-02BDF36145FA}"/>
                </a:ext>
              </a:extLst>
            </p:cNvPr>
            <p:cNvSpPr txBox="1">
              <a:spLocks/>
            </p:cNvSpPr>
            <p:nvPr/>
          </p:nvSpPr>
          <p:spPr>
            <a:xfrm>
              <a:off x="7855830" y="1339070"/>
              <a:ext cx="242886" cy="248197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>
              <a:lvl1pPr marL="0" indent="0" algn="ctr" defTabSz="1007943" rtl="0" eaLnBrk="1" latinLnBrk="0" hangingPunct="1">
                <a:lnSpc>
                  <a:spcPct val="90000"/>
                </a:lnSpc>
                <a:spcBef>
                  <a:spcPts val="1102"/>
                </a:spcBef>
                <a:buFont typeface="Arial" panose="020B0604020202020204" pitchFamily="34" charset="0"/>
                <a:buNone/>
                <a:defRPr sz="264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03972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Font typeface="Arial" panose="020B0604020202020204" pitchFamily="34" charset="0"/>
                <a:buNone/>
                <a:defRPr sz="22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07943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Font typeface="Arial" panose="020B0604020202020204" pitchFamily="34" charset="0"/>
                <a:buNone/>
                <a:defRPr sz="198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11915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Font typeface="Arial" panose="020B0604020202020204" pitchFamily="34" charset="0"/>
                <a:buNone/>
                <a:defRPr sz="176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15886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Font typeface="Arial" panose="020B0604020202020204" pitchFamily="34" charset="0"/>
                <a:buNone/>
                <a:defRPr sz="176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9858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Font typeface="Arial" panose="020B0604020202020204" pitchFamily="34" charset="0"/>
                <a:buNone/>
                <a:defRPr sz="176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023829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Font typeface="Arial" panose="020B0604020202020204" pitchFamily="34" charset="0"/>
                <a:buNone/>
                <a:defRPr sz="176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527801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Font typeface="Arial" panose="020B0604020202020204" pitchFamily="34" charset="0"/>
                <a:buNone/>
                <a:defRPr sz="176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031772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Font typeface="Arial" panose="020B0604020202020204" pitchFamily="34" charset="0"/>
                <a:buNone/>
                <a:defRPr sz="176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cs-CZ" sz="1000" b="1" dirty="0">
                  <a:solidFill>
                    <a:schemeClr val="bg1"/>
                  </a:solidFill>
                  <a:latin typeface="Arial Black" panose="020B0604020202020204" pitchFamily="34" charset="0"/>
                  <a:cs typeface="Arial Black" panose="020B0604020202020204" pitchFamily="34" charset="0"/>
                </a:rPr>
                <a:t>2</a:t>
              </a:r>
            </a:p>
            <a:p>
              <a:endParaRPr lang="cs-CZ" sz="1000" b="1" dirty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endParaRPr>
            </a:p>
          </p:txBody>
        </p:sp>
      </p:grpSp>
      <p:pic>
        <p:nvPicPr>
          <p:cNvPr id="32" name="Obrázek 31">
            <a:extLst>
              <a:ext uri="{FF2B5EF4-FFF2-40B4-BE49-F238E27FC236}">
                <a16:creationId xmlns:a16="http://schemas.microsoft.com/office/drawing/2014/main" id="{CFDE174B-055D-4413-ECDF-B0C6F880642D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1116346" y="3833002"/>
            <a:ext cx="2605274" cy="1598479"/>
          </a:xfrm>
          <a:prstGeom prst="rect">
            <a:avLst/>
          </a:prstGeom>
          <a:ln>
            <a:solidFill>
              <a:schemeClr val="bg2">
                <a:lumMod val="90000"/>
              </a:schemeClr>
            </a:solidFill>
          </a:ln>
        </p:spPr>
      </p:pic>
      <p:pic>
        <p:nvPicPr>
          <p:cNvPr id="34" name="Obrázek 33">
            <a:extLst>
              <a:ext uri="{FF2B5EF4-FFF2-40B4-BE49-F238E27FC236}">
                <a16:creationId xmlns:a16="http://schemas.microsoft.com/office/drawing/2014/main" id="{1A8C6757-ED4E-5DE3-1ED4-534F9463CE48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3849112" y="3833001"/>
            <a:ext cx="2605274" cy="1598479"/>
          </a:xfrm>
          <a:prstGeom prst="rect">
            <a:avLst/>
          </a:prstGeom>
          <a:ln>
            <a:solidFill>
              <a:schemeClr val="bg2">
                <a:lumMod val="90000"/>
              </a:schemeClr>
            </a:solidFill>
          </a:ln>
        </p:spPr>
      </p:pic>
      <p:pic>
        <p:nvPicPr>
          <p:cNvPr id="35" name="Obrázek 34">
            <a:extLst>
              <a:ext uri="{FF2B5EF4-FFF2-40B4-BE49-F238E27FC236}">
                <a16:creationId xmlns:a16="http://schemas.microsoft.com/office/drawing/2014/main" id="{9070FB88-1A45-3BB6-D47A-9812011AE224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/>
          <a:stretch/>
        </p:blipFill>
        <p:spPr>
          <a:xfrm>
            <a:off x="1116346" y="5856930"/>
            <a:ext cx="2605274" cy="1598479"/>
          </a:xfrm>
          <a:prstGeom prst="rect">
            <a:avLst/>
          </a:prstGeom>
          <a:ln>
            <a:solidFill>
              <a:schemeClr val="bg2">
                <a:lumMod val="90000"/>
              </a:schemeClr>
            </a:solidFill>
          </a:ln>
        </p:spPr>
      </p:pic>
      <p:pic>
        <p:nvPicPr>
          <p:cNvPr id="36" name="Obrázek 35">
            <a:extLst>
              <a:ext uri="{FF2B5EF4-FFF2-40B4-BE49-F238E27FC236}">
                <a16:creationId xmlns:a16="http://schemas.microsoft.com/office/drawing/2014/main" id="{847319D7-0BB3-B327-CB11-4E9ACDD5F4D1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/>
          <a:stretch/>
        </p:blipFill>
        <p:spPr>
          <a:xfrm>
            <a:off x="3849112" y="5856929"/>
            <a:ext cx="2605274" cy="1598479"/>
          </a:xfrm>
          <a:prstGeom prst="rect">
            <a:avLst/>
          </a:prstGeom>
          <a:ln>
            <a:solidFill>
              <a:schemeClr val="bg2">
                <a:lumMod val="90000"/>
              </a:schemeClr>
            </a:solidFill>
          </a:ln>
        </p:spPr>
      </p:pic>
      <p:sp>
        <p:nvSpPr>
          <p:cNvPr id="37" name="object 10">
            <a:extLst>
              <a:ext uri="{FF2B5EF4-FFF2-40B4-BE49-F238E27FC236}">
                <a16:creationId xmlns:a16="http://schemas.microsoft.com/office/drawing/2014/main" id="{B9EBA02A-9B10-FF19-9ABD-C1E1DD538212}"/>
              </a:ext>
            </a:extLst>
          </p:cNvPr>
          <p:cNvSpPr txBox="1"/>
          <p:nvPr/>
        </p:nvSpPr>
        <p:spPr>
          <a:xfrm>
            <a:off x="1230536" y="3209421"/>
            <a:ext cx="5114846" cy="198131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r>
              <a:rPr lang="cs-CZ" sz="1200" dirty="0">
                <a:effectLst/>
                <a:latin typeface="Georgia" panose="02040502050405020303" pitchFamily="18" charset="0"/>
                <a:ea typeface="Calibri" panose="020F0502020204030204" pitchFamily="34" charset="0"/>
              </a:rPr>
              <a:t>Určete, dle kterého paragrafu lze určit, zda se jednalo o trestný čin.</a:t>
            </a:r>
            <a:endParaRPr lang="cs-CZ" sz="1200" dirty="0">
              <a:effectLst/>
              <a:latin typeface="Georgia" panose="02040502050405020303" pitchFamily="18" charset="0"/>
              <a:ea typeface="Times New Roman" panose="02020603050405020304" pitchFamily="18" charset="0"/>
            </a:endParaRPr>
          </a:p>
        </p:txBody>
      </p:sp>
      <p:pic>
        <p:nvPicPr>
          <p:cNvPr id="38" name="Obrázek 37">
            <a:extLst>
              <a:ext uri="{FF2B5EF4-FFF2-40B4-BE49-F238E27FC236}">
                <a16:creationId xmlns:a16="http://schemas.microsoft.com/office/drawing/2014/main" id="{CB3C43E9-9C41-F531-23E0-B18B7E316EEB}"/>
              </a:ext>
            </a:extLst>
          </p:cNvPr>
          <p:cNvPicPr>
            <a:picLocks noChangeAspect="1"/>
          </p:cNvPicPr>
          <p:nvPr/>
        </p:nvPicPr>
        <p:blipFill>
          <a:blip r:embed="rId9"/>
          <a:srcRect/>
          <a:stretch/>
        </p:blipFill>
        <p:spPr>
          <a:xfrm>
            <a:off x="1116346" y="7885760"/>
            <a:ext cx="2605274" cy="1598479"/>
          </a:xfrm>
          <a:prstGeom prst="rect">
            <a:avLst/>
          </a:prstGeom>
          <a:ln>
            <a:solidFill>
              <a:schemeClr val="bg2">
                <a:lumMod val="90000"/>
              </a:schemeClr>
            </a:solidFill>
          </a:ln>
        </p:spPr>
      </p:pic>
      <p:pic>
        <p:nvPicPr>
          <p:cNvPr id="39" name="Obrázek 38">
            <a:extLst>
              <a:ext uri="{FF2B5EF4-FFF2-40B4-BE49-F238E27FC236}">
                <a16:creationId xmlns:a16="http://schemas.microsoft.com/office/drawing/2014/main" id="{4DA13C3A-FC8D-9500-7A21-216A6AF63B80}"/>
              </a:ext>
            </a:extLst>
          </p:cNvPr>
          <p:cNvPicPr>
            <a:picLocks noChangeAspect="1"/>
          </p:cNvPicPr>
          <p:nvPr/>
        </p:nvPicPr>
        <p:blipFill>
          <a:blip r:embed="rId10"/>
          <a:srcRect/>
          <a:stretch/>
        </p:blipFill>
        <p:spPr>
          <a:xfrm>
            <a:off x="3849112" y="7885759"/>
            <a:ext cx="2605274" cy="1598479"/>
          </a:xfrm>
          <a:prstGeom prst="rect">
            <a:avLst/>
          </a:prstGeom>
          <a:ln>
            <a:solidFill>
              <a:schemeClr val="bg2">
                <a:lumMod val="90000"/>
              </a:schemeClr>
            </a:solidFill>
          </a:ln>
        </p:spPr>
      </p:pic>
      <p:sp>
        <p:nvSpPr>
          <p:cNvPr id="46" name="object 10">
            <a:extLst>
              <a:ext uri="{FF2B5EF4-FFF2-40B4-BE49-F238E27FC236}">
                <a16:creationId xmlns:a16="http://schemas.microsoft.com/office/drawing/2014/main" id="{168E358A-88F9-A0F3-FA0B-830D88518F71}"/>
              </a:ext>
            </a:extLst>
          </p:cNvPr>
          <p:cNvSpPr txBox="1"/>
          <p:nvPr/>
        </p:nvSpPr>
        <p:spPr>
          <a:xfrm>
            <a:off x="1116346" y="3579991"/>
            <a:ext cx="407654" cy="198131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r>
              <a:rPr lang="cs-CZ" sz="1200" b="1" dirty="0">
                <a:solidFill>
                  <a:srgbClr val="CC0000"/>
                </a:solidFill>
                <a:effectLst/>
                <a:latin typeface="Georgia" panose="02040502050405020303" pitchFamily="18" charset="0"/>
                <a:ea typeface="Calibri" panose="020F0502020204030204" pitchFamily="34" charset="0"/>
              </a:rPr>
              <a:t>1)</a:t>
            </a:r>
            <a:endParaRPr lang="cs-CZ" sz="1200" b="1" dirty="0">
              <a:solidFill>
                <a:srgbClr val="CC0000"/>
              </a:solidFill>
              <a:effectLst/>
              <a:latin typeface="Georgia" panose="02040502050405020303" pitchFamily="18" charset="0"/>
              <a:ea typeface="Times New Roman" panose="02020603050405020304" pitchFamily="18" charset="0"/>
            </a:endParaRPr>
          </a:p>
        </p:txBody>
      </p:sp>
      <p:sp>
        <p:nvSpPr>
          <p:cNvPr id="47" name="object 10">
            <a:extLst>
              <a:ext uri="{FF2B5EF4-FFF2-40B4-BE49-F238E27FC236}">
                <a16:creationId xmlns:a16="http://schemas.microsoft.com/office/drawing/2014/main" id="{FD953C7C-BF3A-5159-75CF-EF06217691F5}"/>
              </a:ext>
            </a:extLst>
          </p:cNvPr>
          <p:cNvSpPr txBox="1"/>
          <p:nvPr/>
        </p:nvSpPr>
        <p:spPr>
          <a:xfrm>
            <a:off x="3842461" y="3579991"/>
            <a:ext cx="407654" cy="198131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r>
              <a:rPr lang="cs-CZ" sz="1200" b="1" dirty="0">
                <a:solidFill>
                  <a:srgbClr val="CC0000"/>
                </a:solidFill>
                <a:latin typeface="Georgia" panose="02040502050405020303" pitchFamily="18" charset="0"/>
                <a:ea typeface="Calibri" panose="020F0502020204030204" pitchFamily="34" charset="0"/>
              </a:rPr>
              <a:t>2</a:t>
            </a:r>
            <a:r>
              <a:rPr lang="cs-CZ" sz="1200" b="1" dirty="0">
                <a:solidFill>
                  <a:srgbClr val="CC0000"/>
                </a:solidFill>
                <a:effectLst/>
                <a:latin typeface="Georgia" panose="02040502050405020303" pitchFamily="18" charset="0"/>
                <a:ea typeface="Calibri" panose="020F0502020204030204" pitchFamily="34" charset="0"/>
              </a:rPr>
              <a:t>)</a:t>
            </a:r>
            <a:endParaRPr lang="cs-CZ" sz="1200" b="1" dirty="0">
              <a:solidFill>
                <a:srgbClr val="CC0000"/>
              </a:solidFill>
              <a:effectLst/>
              <a:latin typeface="Georgia" panose="02040502050405020303" pitchFamily="18" charset="0"/>
              <a:ea typeface="Times New Roman" panose="02020603050405020304" pitchFamily="18" charset="0"/>
            </a:endParaRPr>
          </a:p>
        </p:txBody>
      </p:sp>
      <p:sp>
        <p:nvSpPr>
          <p:cNvPr id="48" name="object 10">
            <a:extLst>
              <a:ext uri="{FF2B5EF4-FFF2-40B4-BE49-F238E27FC236}">
                <a16:creationId xmlns:a16="http://schemas.microsoft.com/office/drawing/2014/main" id="{7B788656-4232-A3C5-24E6-6E12B3D4A401}"/>
              </a:ext>
            </a:extLst>
          </p:cNvPr>
          <p:cNvSpPr txBox="1"/>
          <p:nvPr/>
        </p:nvSpPr>
        <p:spPr>
          <a:xfrm>
            <a:off x="1116346" y="5607388"/>
            <a:ext cx="407654" cy="198131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r>
              <a:rPr lang="cs-CZ" sz="1200" b="1" dirty="0">
                <a:solidFill>
                  <a:srgbClr val="CC0000"/>
                </a:solidFill>
                <a:latin typeface="Georgia" panose="02040502050405020303" pitchFamily="18" charset="0"/>
                <a:ea typeface="Calibri" panose="020F0502020204030204" pitchFamily="34" charset="0"/>
              </a:rPr>
              <a:t>3</a:t>
            </a:r>
            <a:r>
              <a:rPr lang="cs-CZ" sz="1200" b="1" dirty="0">
                <a:solidFill>
                  <a:srgbClr val="CC0000"/>
                </a:solidFill>
                <a:effectLst/>
                <a:latin typeface="Georgia" panose="02040502050405020303" pitchFamily="18" charset="0"/>
                <a:ea typeface="Calibri" panose="020F0502020204030204" pitchFamily="34" charset="0"/>
              </a:rPr>
              <a:t>)</a:t>
            </a:r>
            <a:endParaRPr lang="cs-CZ" sz="1200" b="1" dirty="0">
              <a:solidFill>
                <a:srgbClr val="CC0000"/>
              </a:solidFill>
              <a:effectLst/>
              <a:latin typeface="Georgia" panose="02040502050405020303" pitchFamily="18" charset="0"/>
              <a:ea typeface="Times New Roman" panose="02020603050405020304" pitchFamily="18" charset="0"/>
            </a:endParaRPr>
          </a:p>
        </p:txBody>
      </p:sp>
      <p:sp>
        <p:nvSpPr>
          <p:cNvPr id="49" name="object 10">
            <a:extLst>
              <a:ext uri="{FF2B5EF4-FFF2-40B4-BE49-F238E27FC236}">
                <a16:creationId xmlns:a16="http://schemas.microsoft.com/office/drawing/2014/main" id="{BE1D994F-65B2-551D-CEE2-4BBC1AABA9BE}"/>
              </a:ext>
            </a:extLst>
          </p:cNvPr>
          <p:cNvSpPr txBox="1"/>
          <p:nvPr/>
        </p:nvSpPr>
        <p:spPr>
          <a:xfrm>
            <a:off x="3842461" y="5607388"/>
            <a:ext cx="407654" cy="198131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r>
              <a:rPr lang="cs-CZ" sz="1200" b="1" dirty="0">
                <a:solidFill>
                  <a:srgbClr val="CC0000"/>
                </a:solidFill>
                <a:effectLst/>
                <a:latin typeface="Georgia" panose="02040502050405020303" pitchFamily="18" charset="0"/>
                <a:ea typeface="Calibri" panose="020F0502020204030204" pitchFamily="34" charset="0"/>
              </a:rPr>
              <a:t>4)</a:t>
            </a:r>
            <a:endParaRPr lang="cs-CZ" sz="1200" b="1" dirty="0">
              <a:solidFill>
                <a:srgbClr val="CC0000"/>
              </a:solidFill>
              <a:effectLst/>
              <a:latin typeface="Georgia" panose="02040502050405020303" pitchFamily="18" charset="0"/>
              <a:ea typeface="Times New Roman" panose="02020603050405020304" pitchFamily="18" charset="0"/>
            </a:endParaRPr>
          </a:p>
        </p:txBody>
      </p:sp>
      <p:sp>
        <p:nvSpPr>
          <p:cNvPr id="50" name="object 10">
            <a:extLst>
              <a:ext uri="{FF2B5EF4-FFF2-40B4-BE49-F238E27FC236}">
                <a16:creationId xmlns:a16="http://schemas.microsoft.com/office/drawing/2014/main" id="{4477410D-37EE-AA0F-C30F-BA99646525C4}"/>
              </a:ext>
            </a:extLst>
          </p:cNvPr>
          <p:cNvSpPr txBox="1"/>
          <p:nvPr/>
        </p:nvSpPr>
        <p:spPr>
          <a:xfrm>
            <a:off x="1116346" y="7634785"/>
            <a:ext cx="407654" cy="198131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r>
              <a:rPr lang="cs-CZ" sz="1200" b="1" dirty="0">
                <a:solidFill>
                  <a:srgbClr val="CC0000"/>
                </a:solidFill>
                <a:effectLst/>
                <a:latin typeface="Georgia" panose="02040502050405020303" pitchFamily="18" charset="0"/>
                <a:ea typeface="Calibri" panose="020F0502020204030204" pitchFamily="34" charset="0"/>
              </a:rPr>
              <a:t>5)</a:t>
            </a:r>
            <a:endParaRPr lang="cs-CZ" sz="1200" b="1" dirty="0">
              <a:solidFill>
                <a:srgbClr val="CC0000"/>
              </a:solidFill>
              <a:effectLst/>
              <a:latin typeface="Georgia" panose="02040502050405020303" pitchFamily="18" charset="0"/>
              <a:ea typeface="Times New Roman" panose="02020603050405020304" pitchFamily="18" charset="0"/>
            </a:endParaRPr>
          </a:p>
        </p:txBody>
      </p:sp>
      <p:sp>
        <p:nvSpPr>
          <p:cNvPr id="51" name="object 10">
            <a:extLst>
              <a:ext uri="{FF2B5EF4-FFF2-40B4-BE49-F238E27FC236}">
                <a16:creationId xmlns:a16="http://schemas.microsoft.com/office/drawing/2014/main" id="{F46C3FE7-4739-71EE-0530-C63B23E544E6}"/>
              </a:ext>
            </a:extLst>
          </p:cNvPr>
          <p:cNvSpPr txBox="1"/>
          <p:nvPr/>
        </p:nvSpPr>
        <p:spPr>
          <a:xfrm>
            <a:off x="3842461" y="7634785"/>
            <a:ext cx="407654" cy="198131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r>
              <a:rPr lang="cs-CZ" sz="1200" b="1" dirty="0">
                <a:solidFill>
                  <a:srgbClr val="CC0000"/>
                </a:solidFill>
                <a:latin typeface="Georgia" panose="02040502050405020303" pitchFamily="18" charset="0"/>
                <a:ea typeface="Calibri" panose="020F0502020204030204" pitchFamily="34" charset="0"/>
              </a:rPr>
              <a:t>6</a:t>
            </a:r>
            <a:r>
              <a:rPr lang="cs-CZ" sz="1200" b="1" dirty="0">
                <a:solidFill>
                  <a:srgbClr val="CC0000"/>
                </a:solidFill>
                <a:effectLst/>
                <a:latin typeface="Georgia" panose="02040502050405020303" pitchFamily="18" charset="0"/>
                <a:ea typeface="Calibri" panose="020F0502020204030204" pitchFamily="34" charset="0"/>
              </a:rPr>
              <a:t>)</a:t>
            </a:r>
            <a:endParaRPr lang="cs-CZ" sz="1200" b="1" dirty="0">
              <a:solidFill>
                <a:srgbClr val="CC0000"/>
              </a:solidFill>
              <a:effectLst/>
              <a:latin typeface="Georgia" panose="02040502050405020303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27125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>
            <a:extLst>
              <a:ext uri="{FF2B5EF4-FFF2-40B4-BE49-F238E27FC236}">
                <a16:creationId xmlns:a16="http://schemas.microsoft.com/office/drawing/2014/main" id="{B6968D2D-25FD-4F5F-09E5-65F82B5DCC7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" y="2432378"/>
            <a:ext cx="6121400" cy="7442200"/>
          </a:xfrm>
          <a:prstGeom prst="rect">
            <a:avLst/>
          </a:prstGeom>
        </p:spPr>
      </p:pic>
      <p:grpSp>
        <p:nvGrpSpPr>
          <p:cNvPr id="3" name="Skupina 2">
            <a:extLst>
              <a:ext uri="{FF2B5EF4-FFF2-40B4-BE49-F238E27FC236}">
                <a16:creationId xmlns:a16="http://schemas.microsoft.com/office/drawing/2014/main" id="{F6516954-0464-AB35-A708-9846BF2F565E}"/>
              </a:ext>
            </a:extLst>
          </p:cNvPr>
          <p:cNvGrpSpPr/>
          <p:nvPr/>
        </p:nvGrpSpPr>
        <p:grpSpPr>
          <a:xfrm>
            <a:off x="3658394" y="1998663"/>
            <a:ext cx="242886" cy="248197"/>
            <a:chOff x="7855830" y="1339070"/>
            <a:chExt cx="242886" cy="248197"/>
          </a:xfrm>
        </p:grpSpPr>
        <p:pic>
          <p:nvPicPr>
            <p:cNvPr id="4" name="Obrázek 3">
              <a:extLst>
                <a:ext uri="{FF2B5EF4-FFF2-40B4-BE49-F238E27FC236}">
                  <a16:creationId xmlns:a16="http://schemas.microsoft.com/office/drawing/2014/main" id="{2586EAD6-0F9A-9125-EA6B-0588921C2F0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869323" y="1342964"/>
              <a:ext cx="215900" cy="215900"/>
            </a:xfrm>
            <a:prstGeom prst="rect">
              <a:avLst/>
            </a:prstGeom>
          </p:spPr>
        </p:pic>
        <p:sp>
          <p:nvSpPr>
            <p:cNvPr id="5" name="Podnadpis 2">
              <a:extLst>
                <a:ext uri="{FF2B5EF4-FFF2-40B4-BE49-F238E27FC236}">
                  <a16:creationId xmlns:a16="http://schemas.microsoft.com/office/drawing/2014/main" id="{DF7DD77B-D07F-8F68-7994-F172595AC002}"/>
                </a:ext>
              </a:extLst>
            </p:cNvPr>
            <p:cNvSpPr txBox="1">
              <a:spLocks/>
            </p:cNvSpPr>
            <p:nvPr/>
          </p:nvSpPr>
          <p:spPr>
            <a:xfrm>
              <a:off x="7855830" y="1339070"/>
              <a:ext cx="242886" cy="248197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>
              <a:lvl1pPr marL="0" indent="0" algn="ctr" defTabSz="1007943" rtl="0" eaLnBrk="1" latinLnBrk="0" hangingPunct="1">
                <a:lnSpc>
                  <a:spcPct val="90000"/>
                </a:lnSpc>
                <a:spcBef>
                  <a:spcPts val="1102"/>
                </a:spcBef>
                <a:buFont typeface="Arial" panose="020B0604020202020204" pitchFamily="34" charset="0"/>
                <a:buNone/>
                <a:defRPr sz="264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03972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Font typeface="Arial" panose="020B0604020202020204" pitchFamily="34" charset="0"/>
                <a:buNone/>
                <a:defRPr sz="22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07943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Font typeface="Arial" panose="020B0604020202020204" pitchFamily="34" charset="0"/>
                <a:buNone/>
                <a:defRPr sz="198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11915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Font typeface="Arial" panose="020B0604020202020204" pitchFamily="34" charset="0"/>
                <a:buNone/>
                <a:defRPr sz="176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15886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Font typeface="Arial" panose="020B0604020202020204" pitchFamily="34" charset="0"/>
                <a:buNone/>
                <a:defRPr sz="176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9858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Font typeface="Arial" panose="020B0604020202020204" pitchFamily="34" charset="0"/>
                <a:buNone/>
                <a:defRPr sz="176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023829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Font typeface="Arial" panose="020B0604020202020204" pitchFamily="34" charset="0"/>
                <a:buNone/>
                <a:defRPr sz="176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527801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Font typeface="Arial" panose="020B0604020202020204" pitchFamily="34" charset="0"/>
                <a:buNone/>
                <a:defRPr sz="176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031772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Font typeface="Arial" panose="020B0604020202020204" pitchFamily="34" charset="0"/>
                <a:buNone/>
                <a:defRPr sz="176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cs-CZ" sz="1000" b="1" dirty="0">
                  <a:solidFill>
                    <a:schemeClr val="bg1"/>
                  </a:solidFill>
                  <a:latin typeface="Arial Black" panose="020B0604020202020204" pitchFamily="34" charset="0"/>
                  <a:cs typeface="Arial Black" panose="020B0604020202020204" pitchFamily="34" charset="0"/>
                </a:rPr>
                <a:t>1</a:t>
              </a:r>
            </a:p>
          </p:txBody>
        </p:sp>
      </p:grpSp>
      <p:sp>
        <p:nvSpPr>
          <p:cNvPr id="13" name="Rectangle 1">
            <a:extLst>
              <a:ext uri="{FF2B5EF4-FFF2-40B4-BE49-F238E27FC236}">
                <a16:creationId xmlns:a16="http://schemas.microsoft.com/office/drawing/2014/main" id="{68B4B508-4F2B-8893-EC58-69C35310FE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68577" y="3407140"/>
            <a:ext cx="75596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graphicFrame>
        <p:nvGraphicFramePr>
          <p:cNvPr id="16" name="Tabulka 16">
            <a:extLst>
              <a:ext uri="{FF2B5EF4-FFF2-40B4-BE49-F238E27FC236}">
                <a16:creationId xmlns:a16="http://schemas.microsoft.com/office/drawing/2014/main" id="{A1125900-E960-319B-CE40-1884513ED1B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5091027"/>
              </p:ext>
            </p:extLst>
          </p:nvPr>
        </p:nvGraphicFramePr>
        <p:xfrm>
          <a:off x="1230536" y="4401177"/>
          <a:ext cx="5114844" cy="2475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53568">
                  <a:extLst>
                    <a:ext uri="{9D8B030D-6E8A-4147-A177-3AD203B41FA5}">
                      <a16:colId xmlns:a16="http://schemas.microsoft.com/office/drawing/2014/main" val="2672853378"/>
                    </a:ext>
                  </a:extLst>
                </a:gridCol>
                <a:gridCol w="887092">
                  <a:extLst>
                    <a:ext uri="{9D8B030D-6E8A-4147-A177-3AD203B41FA5}">
                      <a16:colId xmlns:a16="http://schemas.microsoft.com/office/drawing/2014/main" val="3605697384"/>
                    </a:ext>
                  </a:extLst>
                </a:gridCol>
                <a:gridCol w="887092">
                  <a:extLst>
                    <a:ext uri="{9D8B030D-6E8A-4147-A177-3AD203B41FA5}">
                      <a16:colId xmlns:a16="http://schemas.microsoft.com/office/drawing/2014/main" val="3478025634"/>
                    </a:ext>
                  </a:extLst>
                </a:gridCol>
                <a:gridCol w="887092">
                  <a:extLst>
                    <a:ext uri="{9D8B030D-6E8A-4147-A177-3AD203B41FA5}">
                      <a16:colId xmlns:a16="http://schemas.microsoft.com/office/drawing/2014/main" val="2931349205"/>
                    </a:ext>
                  </a:extLst>
                </a:gridCol>
              </a:tblGrid>
              <a:tr h="504000">
                <a:tc>
                  <a:txBody>
                    <a:bodyPr/>
                    <a:lstStyle/>
                    <a:p>
                      <a:endParaRPr lang="cs-CZ" sz="1200" b="0" dirty="0">
                        <a:solidFill>
                          <a:schemeClr val="tx1"/>
                        </a:solidFill>
                        <a:latin typeface="Georgia" panose="02040502050405020303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200" b="0" dirty="0">
                          <a:solidFill>
                            <a:schemeClr val="tx1"/>
                          </a:solidFill>
                          <a:latin typeface="Georgia" panose="02040502050405020303" pitchFamily="18" charset="0"/>
                        </a:rPr>
                        <a:t>ANO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5593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200" b="0" dirty="0">
                          <a:solidFill>
                            <a:schemeClr val="tx1"/>
                          </a:solidFill>
                          <a:latin typeface="Georgia" panose="02040502050405020303" pitchFamily="18" charset="0"/>
                        </a:rPr>
                        <a:t>Může být </a:t>
                      </a:r>
                      <a:br>
                        <a:rPr lang="cs-CZ" sz="1200" b="0" dirty="0">
                          <a:solidFill>
                            <a:schemeClr val="tx1"/>
                          </a:solidFill>
                          <a:latin typeface="Georgia" panose="02040502050405020303" pitchFamily="18" charset="0"/>
                        </a:rPr>
                      </a:br>
                      <a:r>
                        <a:rPr lang="cs-CZ" sz="1200" b="0" dirty="0">
                          <a:solidFill>
                            <a:schemeClr val="tx1"/>
                          </a:solidFill>
                          <a:latin typeface="Georgia" panose="02040502050405020303" pitchFamily="18" charset="0"/>
                        </a:rPr>
                        <a:t>i nemusí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5593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200" b="0" dirty="0">
                          <a:solidFill>
                            <a:schemeClr val="tx1"/>
                          </a:solidFill>
                          <a:latin typeface="Georgia" panose="02040502050405020303" pitchFamily="18" charset="0"/>
                        </a:rPr>
                        <a:t>NE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67865590"/>
                  </a:ext>
                </a:extLst>
              </a:tr>
              <a:tr h="492760">
                <a:tc>
                  <a:txBody>
                    <a:bodyPr/>
                    <a:lstStyle/>
                    <a:p>
                      <a:pPr algn="l"/>
                      <a:r>
                        <a:rPr lang="cs-CZ" sz="1200" dirty="0">
                          <a:effectLst/>
                          <a:latin typeface="Georgia" panose="02040502050405020303" pitchFamily="18" charset="0"/>
                          <a:ea typeface="Times New Roman" panose="02020603050405020304" pitchFamily="18" charset="0"/>
                        </a:rPr>
                        <a:t>Nesouhlasím s Novákem.</a:t>
                      </a:r>
                    </a:p>
                  </a:txBody>
                  <a:tcPr marL="63500" marR="63500" marT="63500" marB="63500" anchor="ctr">
                    <a:lnL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sz="1200" b="0" dirty="0">
                        <a:solidFill>
                          <a:schemeClr val="tx1"/>
                        </a:solidFill>
                        <a:latin typeface="Georgia" panose="02040502050405020303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sz="1200" b="0" dirty="0">
                        <a:solidFill>
                          <a:schemeClr val="tx1"/>
                        </a:solidFill>
                        <a:latin typeface="Georgia" panose="02040502050405020303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sz="1200" b="0" dirty="0">
                        <a:solidFill>
                          <a:schemeClr val="tx1"/>
                        </a:solidFill>
                        <a:latin typeface="Georgia" panose="02040502050405020303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33792901"/>
                  </a:ext>
                </a:extLst>
              </a:tr>
              <a:tr h="492760">
                <a:tc>
                  <a:txBody>
                    <a:bodyPr/>
                    <a:lstStyle/>
                    <a:p>
                      <a:pPr algn="l"/>
                      <a:r>
                        <a:rPr lang="cs-CZ" sz="1200" dirty="0">
                          <a:effectLst/>
                          <a:latin typeface="Georgia" panose="02040502050405020303" pitchFamily="18" charset="0"/>
                          <a:ea typeface="Times New Roman" panose="02020603050405020304" pitchFamily="18" charset="0"/>
                        </a:rPr>
                        <a:t>Novák je pitomec.</a:t>
                      </a:r>
                    </a:p>
                  </a:txBody>
                  <a:tcPr marL="63500" marR="63500" marT="63500" marB="63500" anchor="ctr">
                    <a:lnL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sz="1200" b="0">
                        <a:solidFill>
                          <a:schemeClr val="tx1"/>
                        </a:solidFill>
                        <a:latin typeface="Georgia" panose="02040502050405020303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sz="1200" b="0" dirty="0">
                        <a:solidFill>
                          <a:schemeClr val="tx1"/>
                        </a:solidFill>
                        <a:latin typeface="Georgia" panose="02040502050405020303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sz="1200" b="0" dirty="0">
                        <a:solidFill>
                          <a:schemeClr val="tx1"/>
                        </a:solidFill>
                        <a:latin typeface="Georgia" panose="02040502050405020303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49451465"/>
                  </a:ext>
                </a:extLst>
              </a:tr>
              <a:tr h="492760">
                <a:tc>
                  <a:txBody>
                    <a:bodyPr/>
                    <a:lstStyle/>
                    <a:p>
                      <a:pPr algn="l"/>
                      <a:r>
                        <a:rPr lang="cs-CZ" sz="1200" dirty="0">
                          <a:effectLst/>
                          <a:latin typeface="Georgia" panose="02040502050405020303" pitchFamily="18" charset="0"/>
                          <a:ea typeface="Times New Roman" panose="02020603050405020304" pitchFamily="18" charset="0"/>
                        </a:rPr>
                        <a:t>Novák si za svoje slova zaslouží přes držku.</a:t>
                      </a:r>
                    </a:p>
                  </a:txBody>
                  <a:tcPr marL="63500" marR="63500" marT="63500" marB="63500" anchor="ctr">
                    <a:lnL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sz="1200" b="0">
                        <a:solidFill>
                          <a:schemeClr val="tx1"/>
                        </a:solidFill>
                        <a:latin typeface="Georgia" panose="02040502050405020303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sz="1200" b="0" dirty="0">
                        <a:solidFill>
                          <a:schemeClr val="tx1"/>
                        </a:solidFill>
                        <a:latin typeface="Georgia" panose="02040502050405020303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sz="1200" b="0" dirty="0">
                        <a:solidFill>
                          <a:schemeClr val="tx1"/>
                        </a:solidFill>
                        <a:latin typeface="Georgia" panose="02040502050405020303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82836475"/>
                  </a:ext>
                </a:extLst>
              </a:tr>
              <a:tr h="492760">
                <a:tc>
                  <a:txBody>
                    <a:bodyPr/>
                    <a:lstStyle/>
                    <a:p>
                      <a:pPr algn="l"/>
                      <a:r>
                        <a:rPr lang="cs-CZ" sz="1200" dirty="0">
                          <a:effectLst/>
                          <a:latin typeface="Georgia" panose="02040502050405020303" pitchFamily="18" charset="0"/>
                          <a:ea typeface="Times New Roman" panose="02020603050405020304" pitchFamily="18" charset="0"/>
                        </a:rPr>
                        <a:t>Nováku, nepřej si mě potkat, semelu tě do masokostní moučky.</a:t>
                      </a:r>
                    </a:p>
                  </a:txBody>
                  <a:tcPr marL="63500" marR="63500" marT="63500" marB="63500" anchor="ctr">
                    <a:lnL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sz="1200" b="0">
                        <a:solidFill>
                          <a:schemeClr val="tx1"/>
                        </a:solidFill>
                        <a:latin typeface="Georgia" panose="02040502050405020303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sz="1200" b="0">
                        <a:solidFill>
                          <a:schemeClr val="tx1"/>
                        </a:solidFill>
                        <a:latin typeface="Georgia" panose="02040502050405020303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sz="1200" b="0" dirty="0">
                        <a:solidFill>
                          <a:schemeClr val="tx1"/>
                        </a:solidFill>
                        <a:latin typeface="Georgia" panose="02040502050405020303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58158753"/>
                  </a:ext>
                </a:extLst>
              </a:tr>
            </a:tbl>
          </a:graphicData>
        </a:graphic>
      </p:graphicFrame>
      <p:pic>
        <p:nvPicPr>
          <p:cNvPr id="7" name="Obrázek 6">
            <a:extLst>
              <a:ext uri="{FF2B5EF4-FFF2-40B4-BE49-F238E27FC236}">
                <a16:creationId xmlns:a16="http://schemas.microsoft.com/office/drawing/2014/main" id="{9EB06966-98CE-71CB-92C0-04FF5DA9119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22027" y="992258"/>
            <a:ext cx="584200" cy="635000"/>
          </a:xfrm>
          <a:prstGeom prst="rect">
            <a:avLst/>
          </a:prstGeom>
        </p:spPr>
      </p:pic>
      <p:sp>
        <p:nvSpPr>
          <p:cNvPr id="9" name="Rectangle 1">
            <a:extLst>
              <a:ext uri="{FF2B5EF4-FFF2-40B4-BE49-F238E27FC236}">
                <a16:creationId xmlns:a16="http://schemas.microsoft.com/office/drawing/2014/main" id="{F9007E2A-D581-F087-221D-3CC79309557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05570" y="4286608"/>
            <a:ext cx="75596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8" name="Nadpis 1">
            <a:extLst>
              <a:ext uri="{FF2B5EF4-FFF2-40B4-BE49-F238E27FC236}">
                <a16:creationId xmlns:a16="http://schemas.microsoft.com/office/drawing/2014/main" id="{63C13EC5-123C-9318-6045-955C9A91DA88}"/>
              </a:ext>
            </a:extLst>
          </p:cNvPr>
          <p:cNvSpPr txBox="1">
            <a:spLocks/>
          </p:cNvSpPr>
          <p:nvPr/>
        </p:nvSpPr>
        <p:spPr>
          <a:xfrm>
            <a:off x="2972250" y="1210191"/>
            <a:ext cx="3868287" cy="48432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75593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kern="1200" cap="all" baseline="0">
                <a:solidFill>
                  <a:srgbClr val="CC0000"/>
                </a:solidFill>
                <a:latin typeface="Arial Black" panose="020B0604020202020204" pitchFamily="34" charset="0"/>
                <a:ea typeface="+mj-ea"/>
                <a:cs typeface="+mj-cs"/>
              </a:defRPr>
            </a:lvl1pPr>
          </a:lstStyle>
          <a:p>
            <a:pPr>
              <a:spcAft>
                <a:spcPts val="600"/>
              </a:spcAft>
            </a:pPr>
            <a:r>
              <a:rPr lang="cs-CZ" dirty="0"/>
              <a:t>NENÁVISTNÉ PROJEVY</a:t>
            </a:r>
          </a:p>
        </p:txBody>
      </p:sp>
      <p:sp>
        <p:nvSpPr>
          <p:cNvPr id="12" name="object 10">
            <a:extLst>
              <a:ext uri="{FF2B5EF4-FFF2-40B4-BE49-F238E27FC236}">
                <a16:creationId xmlns:a16="http://schemas.microsoft.com/office/drawing/2014/main" id="{6541640A-76DE-5B24-6751-8A2A699593DC}"/>
              </a:ext>
            </a:extLst>
          </p:cNvPr>
          <p:cNvSpPr txBox="1"/>
          <p:nvPr/>
        </p:nvSpPr>
        <p:spPr>
          <a:xfrm>
            <a:off x="1230536" y="3169665"/>
            <a:ext cx="5114846" cy="29046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r>
              <a:rPr lang="cs-CZ" b="1" dirty="0">
                <a:effectLst/>
                <a:latin typeface="Georgia" panose="02040502050405020303" pitchFamily="18" charset="0"/>
                <a:ea typeface="Calibri" panose="020F0502020204030204" pitchFamily="34" charset="0"/>
              </a:rPr>
              <a:t>Zpětná vazba</a:t>
            </a:r>
            <a:endParaRPr lang="cs-CZ" dirty="0">
              <a:effectLst/>
              <a:latin typeface="Georgia" panose="02040502050405020303" pitchFamily="18" charset="0"/>
              <a:ea typeface="Times New Roman" panose="02020603050405020304" pitchFamily="18" charset="0"/>
            </a:endParaRPr>
          </a:p>
        </p:txBody>
      </p:sp>
      <p:sp>
        <p:nvSpPr>
          <p:cNvPr id="14" name="object 10">
            <a:extLst>
              <a:ext uri="{FF2B5EF4-FFF2-40B4-BE49-F238E27FC236}">
                <a16:creationId xmlns:a16="http://schemas.microsoft.com/office/drawing/2014/main" id="{D8C15122-EB45-F3BE-64FE-BA57592E3F74}"/>
              </a:ext>
            </a:extLst>
          </p:cNvPr>
          <p:cNvSpPr txBox="1"/>
          <p:nvPr/>
        </p:nvSpPr>
        <p:spPr>
          <a:xfrm>
            <a:off x="1230536" y="4031192"/>
            <a:ext cx="5114846" cy="198131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r>
              <a:rPr lang="cs-CZ" sz="1200" b="1" dirty="0">
                <a:latin typeface="Georgia" panose="02040502050405020303" pitchFamily="18" charset="0"/>
              </a:rPr>
              <a:t>Jedná se o nenávistný projev?</a:t>
            </a:r>
          </a:p>
        </p:txBody>
      </p:sp>
    </p:spTree>
    <p:extLst>
      <p:ext uri="{BB962C8B-B14F-4D97-AF65-F5344CB8AC3E}">
        <p14:creationId xmlns:p14="http://schemas.microsoft.com/office/powerpoint/2010/main" val="788095147"/>
      </p:ext>
    </p:extLst>
  </p:cSld>
  <p:clrMapOvr>
    <a:masterClrMapping/>
  </p:clrMapOvr>
</p:sld>
</file>

<file path=ppt/theme/theme1.xml><?xml version="1.0" encoding="utf-8"?>
<a:theme xmlns:a="http://schemas.openxmlformats.org/drawingml/2006/main" name="Motiv Office">
  <a:themeElements>
    <a:clrScheme name="Motiv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Motiv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tiv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Motiv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8814</TotalTime>
  <Words>449</Words>
  <Application>Microsoft Macintosh PowerPoint</Application>
  <PresentationFormat>Vlastní</PresentationFormat>
  <Paragraphs>48</Paragraphs>
  <Slides>4</Slides>
  <Notes>0</Notes>
  <HiddenSlides>0</HiddenSlides>
  <MMClips>0</MMClips>
  <ScaleCrop>false</ScaleCrop>
  <HeadingPairs>
    <vt:vector size="6" baseType="variant">
      <vt:variant>
        <vt:lpstr>Použitá písma</vt:lpstr>
      </vt:variant>
      <vt:variant>
        <vt:i4>5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4</vt:i4>
      </vt:variant>
    </vt:vector>
  </HeadingPairs>
  <TitlesOfParts>
    <vt:vector size="10" baseType="lpstr">
      <vt:lpstr>Arial</vt:lpstr>
      <vt:lpstr>Arial Black</vt:lpstr>
      <vt:lpstr>Calibri</vt:lpstr>
      <vt:lpstr>Calibri Light</vt:lpstr>
      <vt:lpstr>Georgia</vt:lpstr>
      <vt:lpstr>Motiv Office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Ruttkayova, Zlata</dc:creator>
  <cp:lastModifiedBy>Hauserová, Petra</cp:lastModifiedBy>
  <cp:revision>106</cp:revision>
  <dcterms:created xsi:type="dcterms:W3CDTF">2020-06-29T11:54:29Z</dcterms:created>
  <dcterms:modified xsi:type="dcterms:W3CDTF">2024-08-22T11:26:09Z</dcterms:modified>
</cp:coreProperties>
</file>