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10691800" cx="7559675"/>
  <p:notesSz cx="6858000" cy="9144000"/>
  <p:embeddedFontLst>
    <p:embeddedFont>
      <p:font typeface="Arial Black"/>
      <p:regular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90">
          <p15:clr>
            <a:srgbClr val="A4A3A4"/>
          </p15:clr>
        </p15:guide>
        <p15:guide id="2" pos="2358">
          <p15:clr>
            <a:srgbClr val="A4A3A4"/>
          </p15:clr>
        </p15:guide>
      </p15:sldGuideLst>
    </p:ext>
    <p:ext uri="GoogleSlidesCustomDataVersion2">
      <go:slidesCustomData xmlns:go="http://customooxmlschemas.google.com/" r:id="rId27" roundtripDataSignature="AMtx7mhCvcoe94f2IlRXWtlTuDSLUnda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90" orient="horz"/>
        <p:guide pos="235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ArialBlack-regular.fntdata"/><Relationship Id="rId25" Type="http://schemas.openxmlformats.org/officeDocument/2006/relationships/slide" Target="slides/slide20.xml"/><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cs-CZ"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1: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10: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1: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12: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3: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8" name="Google Shape;278;p14: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2" name="Google Shape;292;p15: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6" name="Google Shape;306;p16: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p17: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8: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19: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Google Shape;9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5" name="Google Shape;375;p20: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3: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4: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5: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6: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7: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8: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9:notes"/>
          <p:cNvSpPr/>
          <p:nvPr>
            <p:ph idx="2" type="sldImg"/>
          </p:nvPr>
        </p:nvSpPr>
        <p:spPr>
          <a:xfrm>
            <a:off x="2338388" y="1143000"/>
            <a:ext cx="218122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í snímek" type="title">
  <p:cSld name="TITLE">
    <p:spTree>
      <p:nvGrpSpPr>
        <p:cNvPr id="15" name="Shape 15"/>
        <p:cNvGrpSpPr/>
        <p:nvPr/>
      </p:nvGrpSpPr>
      <p:grpSpPr>
        <a:xfrm>
          <a:off x="0" y="0"/>
          <a:ext cx="0" cy="0"/>
          <a:chOff x="0" y="0"/>
          <a:chExt cx="0" cy="0"/>
        </a:xfrm>
      </p:grpSpPr>
      <p:sp>
        <p:nvSpPr>
          <p:cNvPr id="16" name="Google Shape;16;p22"/>
          <p:cNvSpPr txBox="1"/>
          <p:nvPr>
            <p:ph type="ctrTitle"/>
          </p:nvPr>
        </p:nvSpPr>
        <p:spPr>
          <a:xfrm>
            <a:off x="3081866" y="982133"/>
            <a:ext cx="3910833" cy="78542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CC0000"/>
              </a:buClr>
              <a:buSzPts val="2400"/>
              <a:buFont typeface="Arial Black"/>
              <a:buNone/>
              <a:defRPr sz="2400" cap="none">
                <a:solidFill>
                  <a:srgbClr val="CC0000"/>
                </a:solidFill>
                <a:latin typeface="Arial Black"/>
                <a:ea typeface="Arial Black"/>
                <a:cs typeface="Arial Black"/>
                <a:sym typeface="Arial Black"/>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2"/>
          <p:cNvSpPr txBox="1"/>
          <p:nvPr>
            <p:ph idx="1" type="subTitle"/>
          </p:nvPr>
        </p:nvSpPr>
        <p:spPr>
          <a:xfrm>
            <a:off x="944960" y="5615678"/>
            <a:ext cx="5669756" cy="2581379"/>
          </a:xfrm>
          <a:prstGeom prst="rect">
            <a:avLst/>
          </a:prstGeom>
          <a:noFill/>
          <a:ln>
            <a:noFill/>
          </a:ln>
        </p:spPr>
        <p:txBody>
          <a:bodyPr anchorCtr="0" anchor="t" bIns="45700" lIns="91425" spcFirstLastPara="1" rIns="91425" wrap="square" tIns="45700">
            <a:normAutofit/>
          </a:bodyPr>
          <a:lstStyle>
            <a:lvl1pPr lvl="0" algn="l">
              <a:lnSpc>
                <a:spcPct val="90000"/>
              </a:lnSpc>
              <a:spcBef>
                <a:spcPts val="827"/>
              </a:spcBef>
              <a:spcAft>
                <a:spcPts val="0"/>
              </a:spcAft>
              <a:buClr>
                <a:schemeClr val="dk1"/>
              </a:buClr>
              <a:buSzPts val="800"/>
              <a:buNone/>
              <a:defRPr sz="800">
                <a:latin typeface="Arial"/>
                <a:ea typeface="Arial"/>
                <a:cs typeface="Arial"/>
                <a:sym typeface="Arial"/>
              </a:defRPr>
            </a:lvl1pPr>
            <a:lvl2pPr lvl="1" algn="ctr">
              <a:lnSpc>
                <a:spcPct val="90000"/>
              </a:lnSpc>
              <a:spcBef>
                <a:spcPts val="413"/>
              </a:spcBef>
              <a:spcAft>
                <a:spcPts val="0"/>
              </a:spcAft>
              <a:buClr>
                <a:schemeClr val="dk1"/>
              </a:buClr>
              <a:buSzPts val="1653"/>
              <a:buNone/>
              <a:defRPr sz="1653"/>
            </a:lvl2pPr>
            <a:lvl3pPr lvl="2" algn="ctr">
              <a:lnSpc>
                <a:spcPct val="90000"/>
              </a:lnSpc>
              <a:spcBef>
                <a:spcPts val="413"/>
              </a:spcBef>
              <a:spcAft>
                <a:spcPts val="0"/>
              </a:spcAft>
              <a:buClr>
                <a:schemeClr val="dk1"/>
              </a:buClr>
              <a:buSzPts val="1488"/>
              <a:buNone/>
              <a:defRPr sz="1488"/>
            </a:lvl3pPr>
            <a:lvl4pPr lvl="3" algn="ctr">
              <a:lnSpc>
                <a:spcPct val="90000"/>
              </a:lnSpc>
              <a:spcBef>
                <a:spcPts val="413"/>
              </a:spcBef>
              <a:spcAft>
                <a:spcPts val="0"/>
              </a:spcAft>
              <a:buClr>
                <a:schemeClr val="dk1"/>
              </a:buClr>
              <a:buSzPts val="1323"/>
              <a:buNone/>
              <a:defRPr sz="1323"/>
            </a:lvl4pPr>
            <a:lvl5pPr lvl="4" algn="ctr">
              <a:lnSpc>
                <a:spcPct val="90000"/>
              </a:lnSpc>
              <a:spcBef>
                <a:spcPts val="413"/>
              </a:spcBef>
              <a:spcAft>
                <a:spcPts val="0"/>
              </a:spcAft>
              <a:buClr>
                <a:schemeClr val="dk1"/>
              </a:buClr>
              <a:buSzPts val="1323"/>
              <a:buNone/>
              <a:defRPr sz="1323"/>
            </a:lvl5pPr>
            <a:lvl6pPr lvl="5" algn="ctr">
              <a:lnSpc>
                <a:spcPct val="90000"/>
              </a:lnSpc>
              <a:spcBef>
                <a:spcPts val="413"/>
              </a:spcBef>
              <a:spcAft>
                <a:spcPts val="0"/>
              </a:spcAft>
              <a:buClr>
                <a:schemeClr val="dk1"/>
              </a:buClr>
              <a:buSzPts val="1323"/>
              <a:buNone/>
              <a:defRPr sz="1323"/>
            </a:lvl6pPr>
            <a:lvl7pPr lvl="6" algn="ctr">
              <a:lnSpc>
                <a:spcPct val="90000"/>
              </a:lnSpc>
              <a:spcBef>
                <a:spcPts val="413"/>
              </a:spcBef>
              <a:spcAft>
                <a:spcPts val="0"/>
              </a:spcAft>
              <a:buClr>
                <a:schemeClr val="dk1"/>
              </a:buClr>
              <a:buSzPts val="1323"/>
              <a:buNone/>
              <a:defRPr sz="1323"/>
            </a:lvl7pPr>
            <a:lvl8pPr lvl="7" algn="ctr">
              <a:lnSpc>
                <a:spcPct val="90000"/>
              </a:lnSpc>
              <a:spcBef>
                <a:spcPts val="413"/>
              </a:spcBef>
              <a:spcAft>
                <a:spcPts val="0"/>
              </a:spcAft>
              <a:buClr>
                <a:schemeClr val="dk1"/>
              </a:buClr>
              <a:buSzPts val="1323"/>
              <a:buNone/>
              <a:defRPr sz="1323"/>
            </a:lvl8pPr>
            <a:lvl9pPr lvl="8" algn="ctr">
              <a:lnSpc>
                <a:spcPct val="90000"/>
              </a:lnSpc>
              <a:spcBef>
                <a:spcPts val="413"/>
              </a:spcBef>
              <a:spcAft>
                <a:spcPts val="0"/>
              </a:spcAft>
              <a:buClr>
                <a:schemeClr val="dk1"/>
              </a:buClr>
              <a:buSzPts val="1323"/>
              <a:buNone/>
              <a:defRPr sz="1323"/>
            </a:lvl9pPr>
          </a:lstStyle>
          <a:p/>
        </p:txBody>
      </p:sp>
      <p:pic>
        <p:nvPicPr>
          <p:cNvPr id="18" name="Google Shape;18;p22"/>
          <p:cNvPicPr preferRelativeResize="0"/>
          <p:nvPr/>
        </p:nvPicPr>
        <p:blipFill rotWithShape="1">
          <a:blip r:embed="rId2">
            <a:alphaModFix/>
          </a:blip>
          <a:srcRect b="0" l="0" r="0" t="0"/>
          <a:stretch/>
        </p:blipFill>
        <p:spPr>
          <a:xfrm>
            <a:off x="1587" y="-14270"/>
            <a:ext cx="7556500" cy="635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svislý text" type="vertTx">
  <p:cSld name="VERTICAL_TEXT">
    <p:spTree>
      <p:nvGrpSpPr>
        <p:cNvPr id="70" name="Shape 70"/>
        <p:cNvGrpSpPr/>
        <p:nvPr/>
      </p:nvGrpSpPr>
      <p:grpSpPr>
        <a:xfrm>
          <a:off x="0" y="0"/>
          <a:ext cx="0" cy="0"/>
          <a:chOff x="0" y="0"/>
          <a:chExt cx="0" cy="0"/>
        </a:xfrm>
      </p:grpSpPr>
      <p:sp>
        <p:nvSpPr>
          <p:cNvPr id="71" name="Google Shape;71;p31"/>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31"/>
          <p:cNvSpPr txBox="1"/>
          <p:nvPr>
            <p:ph idx="1" type="body"/>
          </p:nvPr>
        </p:nvSpPr>
        <p:spPr>
          <a:xfrm rot="5400000">
            <a:off x="387909" y="2978019"/>
            <a:ext cx="6783857" cy="65202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73" name="Google Shape;73;p31"/>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1"/>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1"/>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vislý nadpis a text" type="vertTitleAndTx">
  <p:cSld name="VERTICAL_TITLE_AND_VERTICAL_TEXT">
    <p:spTree>
      <p:nvGrpSpPr>
        <p:cNvPr id="76" name="Shape 76"/>
        <p:cNvGrpSpPr/>
        <p:nvPr/>
      </p:nvGrpSpPr>
      <p:grpSpPr>
        <a:xfrm>
          <a:off x="0" y="0"/>
          <a:ext cx="0" cy="0"/>
          <a:chOff x="0" y="0"/>
          <a:chExt cx="0" cy="0"/>
        </a:xfrm>
      </p:grpSpPr>
      <p:sp>
        <p:nvSpPr>
          <p:cNvPr id="77" name="Google Shape;77;p32"/>
          <p:cNvSpPr txBox="1"/>
          <p:nvPr>
            <p:ph type="title"/>
          </p:nvPr>
        </p:nvSpPr>
        <p:spPr>
          <a:xfrm rot="5400000">
            <a:off x="1694512" y="4284621"/>
            <a:ext cx="9060817" cy="163005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32"/>
          <p:cNvSpPr txBox="1"/>
          <p:nvPr>
            <p:ph idx="1" type="body"/>
          </p:nvPr>
        </p:nvSpPr>
        <p:spPr>
          <a:xfrm rot="5400000">
            <a:off x="-1612846" y="2701814"/>
            <a:ext cx="9060817" cy="4795669"/>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79" name="Google Shape;79;p32"/>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32"/>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32"/>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23"/>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23"/>
          <p:cNvSpPr txBox="1"/>
          <p:nvPr>
            <p:ph idx="1" type="body"/>
          </p:nvPr>
        </p:nvSpPr>
        <p:spPr>
          <a:xfrm>
            <a:off x="519728" y="2846200"/>
            <a:ext cx="6520220"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22" name="Google Shape;22;p23"/>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3"/>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3"/>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áhlaví oddílu" type="secHead">
  <p:cSld name="SECTION_HEADER">
    <p:spTree>
      <p:nvGrpSpPr>
        <p:cNvPr id="25" name="Shape 25"/>
        <p:cNvGrpSpPr/>
        <p:nvPr/>
      </p:nvGrpSpPr>
      <p:grpSpPr>
        <a:xfrm>
          <a:off x="0" y="0"/>
          <a:ext cx="0" cy="0"/>
          <a:chOff x="0" y="0"/>
          <a:chExt cx="0" cy="0"/>
        </a:xfrm>
      </p:grpSpPr>
      <p:sp>
        <p:nvSpPr>
          <p:cNvPr id="26" name="Google Shape;26;p24"/>
          <p:cNvSpPr txBox="1"/>
          <p:nvPr>
            <p:ph type="title"/>
          </p:nvPr>
        </p:nvSpPr>
        <p:spPr>
          <a:xfrm>
            <a:off x="515791" y="2665532"/>
            <a:ext cx="6520220" cy="44474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960"/>
              <a:buFont typeface="Calibri"/>
              <a:buNone/>
              <a:defRPr sz="49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4"/>
          <p:cNvSpPr txBox="1"/>
          <p:nvPr>
            <p:ph idx="1" type="body"/>
          </p:nvPr>
        </p:nvSpPr>
        <p:spPr>
          <a:xfrm>
            <a:off x="515791" y="7155103"/>
            <a:ext cx="6520220" cy="233883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sz="1984">
                <a:solidFill>
                  <a:schemeClr val="dk1"/>
                </a:solidFill>
              </a:defRPr>
            </a:lvl1pPr>
            <a:lvl2pPr indent="-228600" lvl="1" marL="914400" algn="l">
              <a:lnSpc>
                <a:spcPct val="90000"/>
              </a:lnSpc>
              <a:spcBef>
                <a:spcPts val="413"/>
              </a:spcBef>
              <a:spcAft>
                <a:spcPts val="0"/>
              </a:spcAft>
              <a:buClr>
                <a:srgbClr val="888888"/>
              </a:buClr>
              <a:buSzPts val="1653"/>
              <a:buNone/>
              <a:defRPr sz="1653">
                <a:solidFill>
                  <a:srgbClr val="888888"/>
                </a:solidFill>
              </a:defRPr>
            </a:lvl2pPr>
            <a:lvl3pPr indent="-228600" lvl="2" marL="1371600" algn="l">
              <a:lnSpc>
                <a:spcPct val="90000"/>
              </a:lnSpc>
              <a:spcBef>
                <a:spcPts val="413"/>
              </a:spcBef>
              <a:spcAft>
                <a:spcPts val="0"/>
              </a:spcAft>
              <a:buClr>
                <a:srgbClr val="888888"/>
              </a:buClr>
              <a:buSzPts val="1488"/>
              <a:buNone/>
              <a:defRPr sz="1488">
                <a:solidFill>
                  <a:srgbClr val="888888"/>
                </a:solidFill>
              </a:defRPr>
            </a:lvl3pPr>
            <a:lvl4pPr indent="-228600" lvl="3" marL="1828800" algn="l">
              <a:lnSpc>
                <a:spcPct val="90000"/>
              </a:lnSpc>
              <a:spcBef>
                <a:spcPts val="413"/>
              </a:spcBef>
              <a:spcAft>
                <a:spcPts val="0"/>
              </a:spcAft>
              <a:buClr>
                <a:srgbClr val="888888"/>
              </a:buClr>
              <a:buSzPts val="1323"/>
              <a:buNone/>
              <a:defRPr sz="1323">
                <a:solidFill>
                  <a:srgbClr val="888888"/>
                </a:solidFill>
              </a:defRPr>
            </a:lvl4pPr>
            <a:lvl5pPr indent="-228600" lvl="4" marL="2286000" algn="l">
              <a:lnSpc>
                <a:spcPct val="90000"/>
              </a:lnSpc>
              <a:spcBef>
                <a:spcPts val="413"/>
              </a:spcBef>
              <a:spcAft>
                <a:spcPts val="0"/>
              </a:spcAft>
              <a:buClr>
                <a:srgbClr val="888888"/>
              </a:buClr>
              <a:buSzPts val="1323"/>
              <a:buNone/>
              <a:defRPr sz="1323">
                <a:solidFill>
                  <a:srgbClr val="888888"/>
                </a:solidFill>
              </a:defRPr>
            </a:lvl5pPr>
            <a:lvl6pPr indent="-228600" lvl="5" marL="2743200" algn="l">
              <a:lnSpc>
                <a:spcPct val="90000"/>
              </a:lnSpc>
              <a:spcBef>
                <a:spcPts val="413"/>
              </a:spcBef>
              <a:spcAft>
                <a:spcPts val="0"/>
              </a:spcAft>
              <a:buClr>
                <a:srgbClr val="888888"/>
              </a:buClr>
              <a:buSzPts val="1323"/>
              <a:buNone/>
              <a:defRPr sz="1323">
                <a:solidFill>
                  <a:srgbClr val="888888"/>
                </a:solidFill>
              </a:defRPr>
            </a:lvl6pPr>
            <a:lvl7pPr indent="-228600" lvl="6" marL="3200400" algn="l">
              <a:lnSpc>
                <a:spcPct val="90000"/>
              </a:lnSpc>
              <a:spcBef>
                <a:spcPts val="413"/>
              </a:spcBef>
              <a:spcAft>
                <a:spcPts val="0"/>
              </a:spcAft>
              <a:buClr>
                <a:srgbClr val="888888"/>
              </a:buClr>
              <a:buSzPts val="1323"/>
              <a:buNone/>
              <a:defRPr sz="1323">
                <a:solidFill>
                  <a:srgbClr val="888888"/>
                </a:solidFill>
              </a:defRPr>
            </a:lvl7pPr>
            <a:lvl8pPr indent="-228600" lvl="7" marL="3657600" algn="l">
              <a:lnSpc>
                <a:spcPct val="90000"/>
              </a:lnSpc>
              <a:spcBef>
                <a:spcPts val="413"/>
              </a:spcBef>
              <a:spcAft>
                <a:spcPts val="0"/>
              </a:spcAft>
              <a:buClr>
                <a:srgbClr val="888888"/>
              </a:buClr>
              <a:buSzPts val="1323"/>
              <a:buNone/>
              <a:defRPr sz="1323">
                <a:solidFill>
                  <a:srgbClr val="888888"/>
                </a:solidFill>
              </a:defRPr>
            </a:lvl8pPr>
            <a:lvl9pPr indent="-228600" lvl="8" marL="4114800" algn="l">
              <a:lnSpc>
                <a:spcPct val="90000"/>
              </a:lnSpc>
              <a:spcBef>
                <a:spcPts val="413"/>
              </a:spcBef>
              <a:spcAft>
                <a:spcPts val="0"/>
              </a:spcAft>
              <a:buClr>
                <a:srgbClr val="888888"/>
              </a:buClr>
              <a:buSzPts val="1323"/>
              <a:buNone/>
              <a:defRPr sz="1323">
                <a:solidFill>
                  <a:srgbClr val="888888"/>
                </a:solidFill>
              </a:defRPr>
            </a:lvl9pPr>
          </a:lstStyle>
          <a:p/>
        </p:txBody>
      </p:sp>
      <p:sp>
        <p:nvSpPr>
          <p:cNvPr id="28" name="Google Shape;28;p24"/>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4"/>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4"/>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31" name="Shape 31"/>
        <p:cNvGrpSpPr/>
        <p:nvPr/>
      </p:nvGrpSpPr>
      <p:grpSpPr>
        <a:xfrm>
          <a:off x="0" y="0"/>
          <a:ext cx="0" cy="0"/>
          <a:chOff x="0" y="0"/>
          <a:chExt cx="0" cy="0"/>
        </a:xfrm>
      </p:grpSpPr>
      <p:sp>
        <p:nvSpPr>
          <p:cNvPr id="32" name="Google Shape;32;p25"/>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5"/>
          <p:cNvSpPr txBox="1"/>
          <p:nvPr>
            <p:ph idx="1" type="body"/>
          </p:nvPr>
        </p:nvSpPr>
        <p:spPr>
          <a:xfrm>
            <a:off x="519728" y="2846200"/>
            <a:ext cx="3212862"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34" name="Google Shape;34;p25"/>
          <p:cNvSpPr txBox="1"/>
          <p:nvPr>
            <p:ph idx="2" type="body"/>
          </p:nvPr>
        </p:nvSpPr>
        <p:spPr>
          <a:xfrm>
            <a:off x="3827085" y="2846200"/>
            <a:ext cx="3212862" cy="678385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35" name="Google Shape;35;p25"/>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5"/>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5"/>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ání" type="twoTxTwoObj">
  <p:cSld name="TWO_OBJECTS_WITH_TEXT">
    <p:spTree>
      <p:nvGrpSpPr>
        <p:cNvPr id="38" name="Shape 38"/>
        <p:cNvGrpSpPr/>
        <p:nvPr/>
      </p:nvGrpSpPr>
      <p:grpSpPr>
        <a:xfrm>
          <a:off x="0" y="0"/>
          <a:ext cx="0" cy="0"/>
          <a:chOff x="0" y="0"/>
          <a:chExt cx="0" cy="0"/>
        </a:xfrm>
      </p:grpSpPr>
      <p:sp>
        <p:nvSpPr>
          <p:cNvPr id="39" name="Google Shape;39;p26"/>
          <p:cNvSpPr txBox="1"/>
          <p:nvPr>
            <p:ph type="title"/>
          </p:nvPr>
        </p:nvSpPr>
        <p:spPr>
          <a:xfrm>
            <a:off x="520712"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26"/>
          <p:cNvSpPr txBox="1"/>
          <p:nvPr>
            <p:ph idx="1" type="body"/>
          </p:nvPr>
        </p:nvSpPr>
        <p:spPr>
          <a:xfrm>
            <a:off x="520713" y="2620980"/>
            <a:ext cx="3198096" cy="128450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b="1" sz="1984"/>
            </a:lvl1pPr>
            <a:lvl2pPr indent="-228600" lvl="1" marL="914400" algn="l">
              <a:lnSpc>
                <a:spcPct val="90000"/>
              </a:lnSpc>
              <a:spcBef>
                <a:spcPts val="413"/>
              </a:spcBef>
              <a:spcAft>
                <a:spcPts val="0"/>
              </a:spcAft>
              <a:buClr>
                <a:schemeClr val="dk1"/>
              </a:buClr>
              <a:buSzPts val="1653"/>
              <a:buNone/>
              <a:defRPr b="1" sz="1653"/>
            </a:lvl2pPr>
            <a:lvl3pPr indent="-228600" lvl="2" marL="1371600" algn="l">
              <a:lnSpc>
                <a:spcPct val="90000"/>
              </a:lnSpc>
              <a:spcBef>
                <a:spcPts val="413"/>
              </a:spcBef>
              <a:spcAft>
                <a:spcPts val="0"/>
              </a:spcAft>
              <a:buClr>
                <a:schemeClr val="dk1"/>
              </a:buClr>
              <a:buSzPts val="1488"/>
              <a:buNone/>
              <a:defRPr b="1" sz="1488"/>
            </a:lvl3pPr>
            <a:lvl4pPr indent="-228600" lvl="3" marL="1828800" algn="l">
              <a:lnSpc>
                <a:spcPct val="90000"/>
              </a:lnSpc>
              <a:spcBef>
                <a:spcPts val="413"/>
              </a:spcBef>
              <a:spcAft>
                <a:spcPts val="0"/>
              </a:spcAft>
              <a:buClr>
                <a:schemeClr val="dk1"/>
              </a:buClr>
              <a:buSzPts val="1323"/>
              <a:buNone/>
              <a:defRPr b="1" sz="1323"/>
            </a:lvl4pPr>
            <a:lvl5pPr indent="-228600" lvl="4" marL="2286000" algn="l">
              <a:lnSpc>
                <a:spcPct val="90000"/>
              </a:lnSpc>
              <a:spcBef>
                <a:spcPts val="413"/>
              </a:spcBef>
              <a:spcAft>
                <a:spcPts val="0"/>
              </a:spcAft>
              <a:buClr>
                <a:schemeClr val="dk1"/>
              </a:buClr>
              <a:buSzPts val="1323"/>
              <a:buNone/>
              <a:defRPr b="1" sz="1323"/>
            </a:lvl5pPr>
            <a:lvl6pPr indent="-228600" lvl="5" marL="2743200" algn="l">
              <a:lnSpc>
                <a:spcPct val="90000"/>
              </a:lnSpc>
              <a:spcBef>
                <a:spcPts val="413"/>
              </a:spcBef>
              <a:spcAft>
                <a:spcPts val="0"/>
              </a:spcAft>
              <a:buClr>
                <a:schemeClr val="dk1"/>
              </a:buClr>
              <a:buSzPts val="1323"/>
              <a:buNone/>
              <a:defRPr b="1" sz="1323"/>
            </a:lvl6pPr>
            <a:lvl7pPr indent="-228600" lvl="6" marL="3200400" algn="l">
              <a:lnSpc>
                <a:spcPct val="90000"/>
              </a:lnSpc>
              <a:spcBef>
                <a:spcPts val="413"/>
              </a:spcBef>
              <a:spcAft>
                <a:spcPts val="0"/>
              </a:spcAft>
              <a:buClr>
                <a:schemeClr val="dk1"/>
              </a:buClr>
              <a:buSzPts val="1323"/>
              <a:buNone/>
              <a:defRPr b="1" sz="1323"/>
            </a:lvl7pPr>
            <a:lvl8pPr indent="-228600" lvl="7" marL="3657600" algn="l">
              <a:lnSpc>
                <a:spcPct val="90000"/>
              </a:lnSpc>
              <a:spcBef>
                <a:spcPts val="413"/>
              </a:spcBef>
              <a:spcAft>
                <a:spcPts val="0"/>
              </a:spcAft>
              <a:buClr>
                <a:schemeClr val="dk1"/>
              </a:buClr>
              <a:buSzPts val="1323"/>
              <a:buNone/>
              <a:defRPr b="1" sz="1323"/>
            </a:lvl8pPr>
            <a:lvl9pPr indent="-228600" lvl="8" marL="4114800" algn="l">
              <a:lnSpc>
                <a:spcPct val="90000"/>
              </a:lnSpc>
              <a:spcBef>
                <a:spcPts val="413"/>
              </a:spcBef>
              <a:spcAft>
                <a:spcPts val="0"/>
              </a:spcAft>
              <a:buClr>
                <a:schemeClr val="dk1"/>
              </a:buClr>
              <a:buSzPts val="1323"/>
              <a:buNone/>
              <a:defRPr b="1" sz="1323"/>
            </a:lvl9pPr>
          </a:lstStyle>
          <a:p/>
        </p:txBody>
      </p:sp>
      <p:sp>
        <p:nvSpPr>
          <p:cNvPr id="41" name="Google Shape;41;p26"/>
          <p:cNvSpPr txBox="1"/>
          <p:nvPr>
            <p:ph idx="2" type="body"/>
          </p:nvPr>
        </p:nvSpPr>
        <p:spPr>
          <a:xfrm>
            <a:off x="520713" y="3905482"/>
            <a:ext cx="3198096" cy="574437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42" name="Google Shape;42;p26"/>
          <p:cNvSpPr txBox="1"/>
          <p:nvPr>
            <p:ph idx="3" type="body"/>
          </p:nvPr>
        </p:nvSpPr>
        <p:spPr>
          <a:xfrm>
            <a:off x="3827086" y="2620980"/>
            <a:ext cx="3213847" cy="128450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984"/>
              <a:buNone/>
              <a:defRPr b="1" sz="1984"/>
            </a:lvl1pPr>
            <a:lvl2pPr indent="-228600" lvl="1" marL="914400" algn="l">
              <a:lnSpc>
                <a:spcPct val="90000"/>
              </a:lnSpc>
              <a:spcBef>
                <a:spcPts val="413"/>
              </a:spcBef>
              <a:spcAft>
                <a:spcPts val="0"/>
              </a:spcAft>
              <a:buClr>
                <a:schemeClr val="dk1"/>
              </a:buClr>
              <a:buSzPts val="1653"/>
              <a:buNone/>
              <a:defRPr b="1" sz="1653"/>
            </a:lvl2pPr>
            <a:lvl3pPr indent="-228600" lvl="2" marL="1371600" algn="l">
              <a:lnSpc>
                <a:spcPct val="90000"/>
              </a:lnSpc>
              <a:spcBef>
                <a:spcPts val="413"/>
              </a:spcBef>
              <a:spcAft>
                <a:spcPts val="0"/>
              </a:spcAft>
              <a:buClr>
                <a:schemeClr val="dk1"/>
              </a:buClr>
              <a:buSzPts val="1488"/>
              <a:buNone/>
              <a:defRPr b="1" sz="1488"/>
            </a:lvl3pPr>
            <a:lvl4pPr indent="-228600" lvl="3" marL="1828800" algn="l">
              <a:lnSpc>
                <a:spcPct val="90000"/>
              </a:lnSpc>
              <a:spcBef>
                <a:spcPts val="413"/>
              </a:spcBef>
              <a:spcAft>
                <a:spcPts val="0"/>
              </a:spcAft>
              <a:buClr>
                <a:schemeClr val="dk1"/>
              </a:buClr>
              <a:buSzPts val="1323"/>
              <a:buNone/>
              <a:defRPr b="1" sz="1323"/>
            </a:lvl4pPr>
            <a:lvl5pPr indent="-228600" lvl="4" marL="2286000" algn="l">
              <a:lnSpc>
                <a:spcPct val="90000"/>
              </a:lnSpc>
              <a:spcBef>
                <a:spcPts val="413"/>
              </a:spcBef>
              <a:spcAft>
                <a:spcPts val="0"/>
              </a:spcAft>
              <a:buClr>
                <a:schemeClr val="dk1"/>
              </a:buClr>
              <a:buSzPts val="1323"/>
              <a:buNone/>
              <a:defRPr b="1" sz="1323"/>
            </a:lvl5pPr>
            <a:lvl6pPr indent="-228600" lvl="5" marL="2743200" algn="l">
              <a:lnSpc>
                <a:spcPct val="90000"/>
              </a:lnSpc>
              <a:spcBef>
                <a:spcPts val="413"/>
              </a:spcBef>
              <a:spcAft>
                <a:spcPts val="0"/>
              </a:spcAft>
              <a:buClr>
                <a:schemeClr val="dk1"/>
              </a:buClr>
              <a:buSzPts val="1323"/>
              <a:buNone/>
              <a:defRPr b="1" sz="1323"/>
            </a:lvl6pPr>
            <a:lvl7pPr indent="-228600" lvl="6" marL="3200400" algn="l">
              <a:lnSpc>
                <a:spcPct val="90000"/>
              </a:lnSpc>
              <a:spcBef>
                <a:spcPts val="413"/>
              </a:spcBef>
              <a:spcAft>
                <a:spcPts val="0"/>
              </a:spcAft>
              <a:buClr>
                <a:schemeClr val="dk1"/>
              </a:buClr>
              <a:buSzPts val="1323"/>
              <a:buNone/>
              <a:defRPr b="1" sz="1323"/>
            </a:lvl7pPr>
            <a:lvl8pPr indent="-228600" lvl="7" marL="3657600" algn="l">
              <a:lnSpc>
                <a:spcPct val="90000"/>
              </a:lnSpc>
              <a:spcBef>
                <a:spcPts val="413"/>
              </a:spcBef>
              <a:spcAft>
                <a:spcPts val="0"/>
              </a:spcAft>
              <a:buClr>
                <a:schemeClr val="dk1"/>
              </a:buClr>
              <a:buSzPts val="1323"/>
              <a:buNone/>
              <a:defRPr b="1" sz="1323"/>
            </a:lvl8pPr>
            <a:lvl9pPr indent="-228600" lvl="8" marL="4114800" algn="l">
              <a:lnSpc>
                <a:spcPct val="90000"/>
              </a:lnSpc>
              <a:spcBef>
                <a:spcPts val="413"/>
              </a:spcBef>
              <a:spcAft>
                <a:spcPts val="0"/>
              </a:spcAft>
              <a:buClr>
                <a:schemeClr val="dk1"/>
              </a:buClr>
              <a:buSzPts val="1323"/>
              <a:buNone/>
              <a:defRPr b="1" sz="1323"/>
            </a:lvl9pPr>
          </a:lstStyle>
          <a:p/>
        </p:txBody>
      </p:sp>
      <p:sp>
        <p:nvSpPr>
          <p:cNvPr id="43" name="Google Shape;43;p26"/>
          <p:cNvSpPr txBox="1"/>
          <p:nvPr>
            <p:ph idx="4" type="body"/>
          </p:nvPr>
        </p:nvSpPr>
        <p:spPr>
          <a:xfrm>
            <a:off x="3827086" y="3905482"/>
            <a:ext cx="3213847" cy="574437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827"/>
              </a:spcBef>
              <a:spcAft>
                <a:spcPts val="0"/>
              </a:spcAft>
              <a:buClr>
                <a:schemeClr val="dk1"/>
              </a:buClr>
              <a:buSzPts val="1800"/>
              <a:buChar char="•"/>
              <a:defRPr/>
            </a:lvl1pPr>
            <a:lvl2pPr indent="-342900" lvl="1" marL="914400" algn="l">
              <a:lnSpc>
                <a:spcPct val="90000"/>
              </a:lnSpc>
              <a:spcBef>
                <a:spcPts val="413"/>
              </a:spcBef>
              <a:spcAft>
                <a:spcPts val="0"/>
              </a:spcAft>
              <a:buClr>
                <a:schemeClr val="dk1"/>
              </a:buClr>
              <a:buSzPts val="1800"/>
              <a:buChar char="•"/>
              <a:defRPr/>
            </a:lvl2pPr>
            <a:lvl3pPr indent="-342900" lvl="2" marL="1371600" algn="l">
              <a:lnSpc>
                <a:spcPct val="90000"/>
              </a:lnSpc>
              <a:spcBef>
                <a:spcPts val="413"/>
              </a:spcBef>
              <a:spcAft>
                <a:spcPts val="0"/>
              </a:spcAft>
              <a:buClr>
                <a:schemeClr val="dk1"/>
              </a:buClr>
              <a:buSzPts val="1800"/>
              <a:buChar char="•"/>
              <a:defRPr/>
            </a:lvl3pPr>
            <a:lvl4pPr indent="-342900" lvl="3" marL="1828800" algn="l">
              <a:lnSpc>
                <a:spcPct val="90000"/>
              </a:lnSpc>
              <a:spcBef>
                <a:spcPts val="413"/>
              </a:spcBef>
              <a:spcAft>
                <a:spcPts val="0"/>
              </a:spcAft>
              <a:buClr>
                <a:schemeClr val="dk1"/>
              </a:buClr>
              <a:buSzPts val="1800"/>
              <a:buChar char="•"/>
              <a:defRPr/>
            </a:lvl4pPr>
            <a:lvl5pPr indent="-342900" lvl="4" marL="2286000" algn="l">
              <a:lnSpc>
                <a:spcPct val="90000"/>
              </a:lnSpc>
              <a:spcBef>
                <a:spcPts val="413"/>
              </a:spcBef>
              <a:spcAft>
                <a:spcPts val="0"/>
              </a:spcAft>
              <a:buClr>
                <a:schemeClr val="dk1"/>
              </a:buClr>
              <a:buSzPts val="1800"/>
              <a:buChar char="•"/>
              <a:defRPr/>
            </a:lvl5pPr>
            <a:lvl6pPr indent="-342900" lvl="5" marL="2743200" algn="l">
              <a:lnSpc>
                <a:spcPct val="90000"/>
              </a:lnSpc>
              <a:spcBef>
                <a:spcPts val="413"/>
              </a:spcBef>
              <a:spcAft>
                <a:spcPts val="0"/>
              </a:spcAft>
              <a:buClr>
                <a:schemeClr val="dk1"/>
              </a:buClr>
              <a:buSzPts val="1800"/>
              <a:buChar char="•"/>
              <a:defRPr/>
            </a:lvl6pPr>
            <a:lvl7pPr indent="-342900" lvl="6" marL="3200400" algn="l">
              <a:lnSpc>
                <a:spcPct val="90000"/>
              </a:lnSpc>
              <a:spcBef>
                <a:spcPts val="413"/>
              </a:spcBef>
              <a:spcAft>
                <a:spcPts val="0"/>
              </a:spcAft>
              <a:buClr>
                <a:schemeClr val="dk1"/>
              </a:buClr>
              <a:buSzPts val="1800"/>
              <a:buChar char="•"/>
              <a:defRPr/>
            </a:lvl7pPr>
            <a:lvl8pPr indent="-342900" lvl="7" marL="3657600" algn="l">
              <a:lnSpc>
                <a:spcPct val="90000"/>
              </a:lnSpc>
              <a:spcBef>
                <a:spcPts val="413"/>
              </a:spcBef>
              <a:spcAft>
                <a:spcPts val="0"/>
              </a:spcAft>
              <a:buClr>
                <a:schemeClr val="dk1"/>
              </a:buClr>
              <a:buSzPts val="1800"/>
              <a:buChar char="•"/>
              <a:defRPr/>
            </a:lvl8pPr>
            <a:lvl9pPr indent="-342900" lvl="8" marL="4114800" algn="l">
              <a:lnSpc>
                <a:spcPct val="90000"/>
              </a:lnSpc>
              <a:spcBef>
                <a:spcPts val="413"/>
              </a:spcBef>
              <a:spcAft>
                <a:spcPts val="0"/>
              </a:spcAft>
              <a:buClr>
                <a:schemeClr val="dk1"/>
              </a:buClr>
              <a:buSzPts val="1800"/>
              <a:buChar char="•"/>
              <a:defRPr/>
            </a:lvl9pPr>
          </a:lstStyle>
          <a:p/>
        </p:txBody>
      </p:sp>
      <p:sp>
        <p:nvSpPr>
          <p:cNvPr id="44" name="Google Shape;44;p26"/>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6"/>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6"/>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enom nadpis" type="titleOnly">
  <p:cSld name="TITLE_ONLY">
    <p:spTree>
      <p:nvGrpSpPr>
        <p:cNvPr id="47" name="Shape 47"/>
        <p:cNvGrpSpPr/>
        <p:nvPr/>
      </p:nvGrpSpPr>
      <p:grpSpPr>
        <a:xfrm>
          <a:off x="0" y="0"/>
          <a:ext cx="0" cy="0"/>
          <a:chOff x="0" y="0"/>
          <a:chExt cx="0" cy="0"/>
        </a:xfrm>
      </p:grpSpPr>
      <p:sp>
        <p:nvSpPr>
          <p:cNvPr id="48" name="Google Shape;48;p27"/>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27"/>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7"/>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7"/>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ý" type="blank">
  <p:cSld name="BLANK">
    <p:spTree>
      <p:nvGrpSpPr>
        <p:cNvPr id="52" name="Shape 52"/>
        <p:cNvGrpSpPr/>
        <p:nvPr/>
      </p:nvGrpSpPr>
      <p:grpSpPr>
        <a:xfrm>
          <a:off x="0" y="0"/>
          <a:ext cx="0" cy="0"/>
          <a:chOff x="0" y="0"/>
          <a:chExt cx="0" cy="0"/>
        </a:xfrm>
      </p:grpSpPr>
      <p:sp>
        <p:nvSpPr>
          <p:cNvPr id="53" name="Google Shape;53;p28"/>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8"/>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8"/>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titulkem" type="objTx">
  <p:cSld name="OBJECT_WITH_CAPTION_TEXT">
    <p:spTree>
      <p:nvGrpSpPr>
        <p:cNvPr id="56" name="Shape 56"/>
        <p:cNvGrpSpPr/>
        <p:nvPr/>
      </p:nvGrpSpPr>
      <p:grpSpPr>
        <a:xfrm>
          <a:off x="0" y="0"/>
          <a:ext cx="0" cy="0"/>
          <a:chOff x="0" y="0"/>
          <a:chExt cx="0" cy="0"/>
        </a:xfrm>
      </p:grpSpPr>
      <p:sp>
        <p:nvSpPr>
          <p:cNvPr id="57" name="Google Shape;57;p29"/>
          <p:cNvSpPr txBox="1"/>
          <p:nvPr>
            <p:ph type="title"/>
          </p:nvPr>
        </p:nvSpPr>
        <p:spPr>
          <a:xfrm>
            <a:off x="520712" y="712788"/>
            <a:ext cx="2438192" cy="249475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9"/>
          <p:cNvSpPr txBox="1"/>
          <p:nvPr>
            <p:ph idx="1" type="body"/>
          </p:nvPr>
        </p:nvSpPr>
        <p:spPr>
          <a:xfrm>
            <a:off x="3213847" y="1539425"/>
            <a:ext cx="3827085" cy="7598117"/>
          </a:xfrm>
          <a:prstGeom prst="rect">
            <a:avLst/>
          </a:prstGeom>
          <a:noFill/>
          <a:ln>
            <a:noFill/>
          </a:ln>
        </p:spPr>
        <p:txBody>
          <a:bodyPr anchorCtr="0" anchor="t" bIns="45700" lIns="91425" spcFirstLastPara="1" rIns="91425" wrap="square" tIns="45700">
            <a:normAutofit/>
          </a:bodyPr>
          <a:lstStyle>
            <a:lvl1pPr indent="-396557" lvl="0" marL="457200" algn="l">
              <a:lnSpc>
                <a:spcPct val="90000"/>
              </a:lnSpc>
              <a:spcBef>
                <a:spcPts val="827"/>
              </a:spcBef>
              <a:spcAft>
                <a:spcPts val="0"/>
              </a:spcAft>
              <a:buClr>
                <a:schemeClr val="dk1"/>
              </a:buClr>
              <a:buSzPts val="2645"/>
              <a:buChar char="•"/>
              <a:defRPr sz="2645"/>
            </a:lvl1pPr>
            <a:lvl2pPr indent="-375602" lvl="1" marL="914400" algn="l">
              <a:lnSpc>
                <a:spcPct val="90000"/>
              </a:lnSpc>
              <a:spcBef>
                <a:spcPts val="413"/>
              </a:spcBef>
              <a:spcAft>
                <a:spcPts val="0"/>
              </a:spcAft>
              <a:buClr>
                <a:schemeClr val="dk1"/>
              </a:buClr>
              <a:buSzPts val="2315"/>
              <a:buChar char="•"/>
              <a:defRPr sz="2315"/>
            </a:lvl2pPr>
            <a:lvl3pPr indent="-354583" lvl="2" marL="1371600" algn="l">
              <a:lnSpc>
                <a:spcPct val="90000"/>
              </a:lnSpc>
              <a:spcBef>
                <a:spcPts val="413"/>
              </a:spcBef>
              <a:spcAft>
                <a:spcPts val="0"/>
              </a:spcAft>
              <a:buClr>
                <a:schemeClr val="dk1"/>
              </a:buClr>
              <a:buSzPts val="1984"/>
              <a:buChar char="•"/>
              <a:defRPr sz="1984"/>
            </a:lvl3pPr>
            <a:lvl4pPr indent="-333565" lvl="3" marL="1828800" algn="l">
              <a:lnSpc>
                <a:spcPct val="90000"/>
              </a:lnSpc>
              <a:spcBef>
                <a:spcPts val="413"/>
              </a:spcBef>
              <a:spcAft>
                <a:spcPts val="0"/>
              </a:spcAft>
              <a:buClr>
                <a:schemeClr val="dk1"/>
              </a:buClr>
              <a:buSzPts val="1653"/>
              <a:buChar char="•"/>
              <a:defRPr sz="1653"/>
            </a:lvl4pPr>
            <a:lvl5pPr indent="-333565" lvl="4" marL="2286000" algn="l">
              <a:lnSpc>
                <a:spcPct val="90000"/>
              </a:lnSpc>
              <a:spcBef>
                <a:spcPts val="413"/>
              </a:spcBef>
              <a:spcAft>
                <a:spcPts val="0"/>
              </a:spcAft>
              <a:buClr>
                <a:schemeClr val="dk1"/>
              </a:buClr>
              <a:buSzPts val="1653"/>
              <a:buChar char="•"/>
              <a:defRPr sz="1653"/>
            </a:lvl5pPr>
            <a:lvl6pPr indent="-333565" lvl="5" marL="2743200" algn="l">
              <a:lnSpc>
                <a:spcPct val="90000"/>
              </a:lnSpc>
              <a:spcBef>
                <a:spcPts val="413"/>
              </a:spcBef>
              <a:spcAft>
                <a:spcPts val="0"/>
              </a:spcAft>
              <a:buClr>
                <a:schemeClr val="dk1"/>
              </a:buClr>
              <a:buSzPts val="1653"/>
              <a:buChar char="•"/>
              <a:defRPr sz="1653"/>
            </a:lvl6pPr>
            <a:lvl7pPr indent="-333565" lvl="6" marL="3200400" algn="l">
              <a:lnSpc>
                <a:spcPct val="90000"/>
              </a:lnSpc>
              <a:spcBef>
                <a:spcPts val="413"/>
              </a:spcBef>
              <a:spcAft>
                <a:spcPts val="0"/>
              </a:spcAft>
              <a:buClr>
                <a:schemeClr val="dk1"/>
              </a:buClr>
              <a:buSzPts val="1653"/>
              <a:buChar char="•"/>
              <a:defRPr sz="1653"/>
            </a:lvl7pPr>
            <a:lvl8pPr indent="-333565" lvl="7" marL="3657600" algn="l">
              <a:lnSpc>
                <a:spcPct val="90000"/>
              </a:lnSpc>
              <a:spcBef>
                <a:spcPts val="413"/>
              </a:spcBef>
              <a:spcAft>
                <a:spcPts val="0"/>
              </a:spcAft>
              <a:buClr>
                <a:schemeClr val="dk1"/>
              </a:buClr>
              <a:buSzPts val="1653"/>
              <a:buChar char="•"/>
              <a:defRPr sz="1653"/>
            </a:lvl8pPr>
            <a:lvl9pPr indent="-333565" lvl="8" marL="4114800" algn="l">
              <a:lnSpc>
                <a:spcPct val="90000"/>
              </a:lnSpc>
              <a:spcBef>
                <a:spcPts val="413"/>
              </a:spcBef>
              <a:spcAft>
                <a:spcPts val="0"/>
              </a:spcAft>
              <a:buClr>
                <a:schemeClr val="dk1"/>
              </a:buClr>
              <a:buSzPts val="1653"/>
              <a:buChar char="•"/>
              <a:defRPr sz="1653"/>
            </a:lvl9pPr>
          </a:lstStyle>
          <a:p/>
        </p:txBody>
      </p:sp>
      <p:sp>
        <p:nvSpPr>
          <p:cNvPr id="59" name="Google Shape;59;p29"/>
          <p:cNvSpPr txBox="1"/>
          <p:nvPr>
            <p:ph idx="2" type="body"/>
          </p:nvPr>
        </p:nvSpPr>
        <p:spPr>
          <a:xfrm>
            <a:off x="520712" y="3207544"/>
            <a:ext cx="2438192" cy="59423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323"/>
              <a:buNone/>
              <a:defRPr sz="1323"/>
            </a:lvl1pPr>
            <a:lvl2pPr indent="-228600" lvl="1" marL="914400" algn="l">
              <a:lnSpc>
                <a:spcPct val="90000"/>
              </a:lnSpc>
              <a:spcBef>
                <a:spcPts val="413"/>
              </a:spcBef>
              <a:spcAft>
                <a:spcPts val="0"/>
              </a:spcAft>
              <a:buClr>
                <a:schemeClr val="dk1"/>
              </a:buClr>
              <a:buSzPts val="1157"/>
              <a:buNone/>
              <a:defRPr sz="1157"/>
            </a:lvl2pPr>
            <a:lvl3pPr indent="-228600" lvl="2" marL="1371600" algn="l">
              <a:lnSpc>
                <a:spcPct val="90000"/>
              </a:lnSpc>
              <a:spcBef>
                <a:spcPts val="413"/>
              </a:spcBef>
              <a:spcAft>
                <a:spcPts val="0"/>
              </a:spcAft>
              <a:buClr>
                <a:schemeClr val="dk1"/>
              </a:buClr>
              <a:buSzPts val="992"/>
              <a:buNone/>
              <a:defRPr sz="992"/>
            </a:lvl3pPr>
            <a:lvl4pPr indent="-228600" lvl="3" marL="1828800" algn="l">
              <a:lnSpc>
                <a:spcPct val="90000"/>
              </a:lnSpc>
              <a:spcBef>
                <a:spcPts val="413"/>
              </a:spcBef>
              <a:spcAft>
                <a:spcPts val="0"/>
              </a:spcAft>
              <a:buClr>
                <a:schemeClr val="dk1"/>
              </a:buClr>
              <a:buSzPts val="827"/>
              <a:buNone/>
              <a:defRPr sz="827"/>
            </a:lvl4pPr>
            <a:lvl5pPr indent="-228600" lvl="4" marL="2286000" algn="l">
              <a:lnSpc>
                <a:spcPct val="90000"/>
              </a:lnSpc>
              <a:spcBef>
                <a:spcPts val="413"/>
              </a:spcBef>
              <a:spcAft>
                <a:spcPts val="0"/>
              </a:spcAft>
              <a:buClr>
                <a:schemeClr val="dk1"/>
              </a:buClr>
              <a:buSzPts val="827"/>
              <a:buNone/>
              <a:defRPr sz="827"/>
            </a:lvl5pPr>
            <a:lvl6pPr indent="-228600" lvl="5" marL="2743200" algn="l">
              <a:lnSpc>
                <a:spcPct val="90000"/>
              </a:lnSpc>
              <a:spcBef>
                <a:spcPts val="413"/>
              </a:spcBef>
              <a:spcAft>
                <a:spcPts val="0"/>
              </a:spcAft>
              <a:buClr>
                <a:schemeClr val="dk1"/>
              </a:buClr>
              <a:buSzPts val="827"/>
              <a:buNone/>
              <a:defRPr sz="827"/>
            </a:lvl6pPr>
            <a:lvl7pPr indent="-228600" lvl="6" marL="3200400" algn="l">
              <a:lnSpc>
                <a:spcPct val="90000"/>
              </a:lnSpc>
              <a:spcBef>
                <a:spcPts val="413"/>
              </a:spcBef>
              <a:spcAft>
                <a:spcPts val="0"/>
              </a:spcAft>
              <a:buClr>
                <a:schemeClr val="dk1"/>
              </a:buClr>
              <a:buSzPts val="827"/>
              <a:buNone/>
              <a:defRPr sz="827"/>
            </a:lvl7pPr>
            <a:lvl8pPr indent="-228600" lvl="7" marL="3657600" algn="l">
              <a:lnSpc>
                <a:spcPct val="90000"/>
              </a:lnSpc>
              <a:spcBef>
                <a:spcPts val="413"/>
              </a:spcBef>
              <a:spcAft>
                <a:spcPts val="0"/>
              </a:spcAft>
              <a:buClr>
                <a:schemeClr val="dk1"/>
              </a:buClr>
              <a:buSzPts val="827"/>
              <a:buNone/>
              <a:defRPr sz="827"/>
            </a:lvl8pPr>
            <a:lvl9pPr indent="-228600" lvl="8" marL="4114800" algn="l">
              <a:lnSpc>
                <a:spcPct val="90000"/>
              </a:lnSpc>
              <a:spcBef>
                <a:spcPts val="413"/>
              </a:spcBef>
              <a:spcAft>
                <a:spcPts val="0"/>
              </a:spcAft>
              <a:buClr>
                <a:schemeClr val="dk1"/>
              </a:buClr>
              <a:buSzPts val="827"/>
              <a:buNone/>
              <a:defRPr sz="827"/>
            </a:lvl9pPr>
          </a:lstStyle>
          <a:p/>
        </p:txBody>
      </p:sp>
      <p:sp>
        <p:nvSpPr>
          <p:cNvPr id="60" name="Google Shape;60;p29"/>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9"/>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9"/>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ek s titulkem" type="picTx">
  <p:cSld name="PICTURE_WITH_CAPTION_TEXT">
    <p:spTree>
      <p:nvGrpSpPr>
        <p:cNvPr id="63" name="Shape 63"/>
        <p:cNvGrpSpPr/>
        <p:nvPr/>
      </p:nvGrpSpPr>
      <p:grpSpPr>
        <a:xfrm>
          <a:off x="0" y="0"/>
          <a:ext cx="0" cy="0"/>
          <a:chOff x="0" y="0"/>
          <a:chExt cx="0" cy="0"/>
        </a:xfrm>
      </p:grpSpPr>
      <p:sp>
        <p:nvSpPr>
          <p:cNvPr id="64" name="Google Shape;64;p30"/>
          <p:cNvSpPr txBox="1"/>
          <p:nvPr>
            <p:ph type="title"/>
          </p:nvPr>
        </p:nvSpPr>
        <p:spPr>
          <a:xfrm>
            <a:off x="520712" y="712788"/>
            <a:ext cx="2438192" cy="249475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0"/>
          <p:cNvSpPr/>
          <p:nvPr>
            <p:ph idx="2" type="pic"/>
          </p:nvPr>
        </p:nvSpPr>
        <p:spPr>
          <a:xfrm>
            <a:off x="3213847" y="1539425"/>
            <a:ext cx="3827085" cy="759811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827"/>
              </a:spcBef>
              <a:spcAft>
                <a:spcPts val="0"/>
              </a:spcAft>
              <a:buClr>
                <a:schemeClr val="dk1"/>
              </a:buClr>
              <a:buSzPts val="2645"/>
              <a:buFont typeface="Arial"/>
              <a:buNone/>
              <a:defRPr b="0" i="0" sz="2645" u="none" cap="none" strike="noStrike">
                <a:solidFill>
                  <a:schemeClr val="dk1"/>
                </a:solidFill>
                <a:latin typeface="Calibri"/>
                <a:ea typeface="Calibri"/>
                <a:cs typeface="Calibri"/>
                <a:sym typeface="Calibri"/>
              </a:defRPr>
            </a:lvl1pPr>
            <a:lvl2pPr lvl="1" marR="0" rtl="0" algn="l">
              <a:lnSpc>
                <a:spcPct val="90000"/>
              </a:lnSpc>
              <a:spcBef>
                <a:spcPts val="413"/>
              </a:spcBef>
              <a:spcAft>
                <a:spcPts val="0"/>
              </a:spcAft>
              <a:buClr>
                <a:schemeClr val="dk1"/>
              </a:buClr>
              <a:buSzPts val="2315"/>
              <a:buFont typeface="Arial"/>
              <a:buNone/>
              <a:defRPr b="0" i="0" sz="2315" u="none" cap="none" strike="noStrike">
                <a:solidFill>
                  <a:schemeClr val="dk1"/>
                </a:solidFill>
                <a:latin typeface="Calibri"/>
                <a:ea typeface="Calibri"/>
                <a:cs typeface="Calibri"/>
                <a:sym typeface="Calibri"/>
              </a:defRPr>
            </a:lvl2pPr>
            <a:lvl3pPr lvl="2" marR="0" rtl="0" algn="l">
              <a:lnSpc>
                <a:spcPct val="90000"/>
              </a:lnSpc>
              <a:spcBef>
                <a:spcPts val="413"/>
              </a:spcBef>
              <a:spcAft>
                <a:spcPts val="0"/>
              </a:spcAft>
              <a:buClr>
                <a:schemeClr val="dk1"/>
              </a:buClr>
              <a:buSzPts val="1984"/>
              <a:buFont typeface="Arial"/>
              <a:buNone/>
              <a:defRPr b="0" i="0" sz="1984" u="none" cap="none" strike="noStrike">
                <a:solidFill>
                  <a:schemeClr val="dk1"/>
                </a:solidFill>
                <a:latin typeface="Calibri"/>
                <a:ea typeface="Calibri"/>
                <a:cs typeface="Calibri"/>
                <a:sym typeface="Calibri"/>
              </a:defRPr>
            </a:lvl3pPr>
            <a:lvl4pPr lvl="3"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4pPr>
            <a:lvl5pPr lvl="4"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5pPr>
            <a:lvl6pPr lvl="5"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6pPr>
            <a:lvl7pPr lvl="6"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7pPr>
            <a:lvl8pPr lvl="7"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8pPr>
            <a:lvl9pPr lvl="8" marR="0" rtl="0" algn="l">
              <a:lnSpc>
                <a:spcPct val="90000"/>
              </a:lnSpc>
              <a:spcBef>
                <a:spcPts val="413"/>
              </a:spcBef>
              <a:spcAft>
                <a:spcPts val="0"/>
              </a:spcAft>
              <a:buClr>
                <a:schemeClr val="dk1"/>
              </a:buClr>
              <a:buSzPts val="1653"/>
              <a:buFont typeface="Arial"/>
              <a:buNone/>
              <a:defRPr b="0" i="0" sz="1653" u="none" cap="none" strike="noStrike">
                <a:solidFill>
                  <a:schemeClr val="dk1"/>
                </a:solidFill>
                <a:latin typeface="Calibri"/>
                <a:ea typeface="Calibri"/>
                <a:cs typeface="Calibri"/>
                <a:sym typeface="Calibri"/>
              </a:defRPr>
            </a:lvl9pPr>
          </a:lstStyle>
          <a:p/>
        </p:txBody>
      </p:sp>
      <p:sp>
        <p:nvSpPr>
          <p:cNvPr id="66" name="Google Shape;66;p30"/>
          <p:cNvSpPr txBox="1"/>
          <p:nvPr>
            <p:ph idx="1" type="body"/>
          </p:nvPr>
        </p:nvSpPr>
        <p:spPr>
          <a:xfrm>
            <a:off x="520712" y="3207544"/>
            <a:ext cx="2438192" cy="594237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827"/>
              </a:spcBef>
              <a:spcAft>
                <a:spcPts val="0"/>
              </a:spcAft>
              <a:buClr>
                <a:schemeClr val="dk1"/>
              </a:buClr>
              <a:buSzPts val="1323"/>
              <a:buNone/>
              <a:defRPr sz="1323"/>
            </a:lvl1pPr>
            <a:lvl2pPr indent="-228600" lvl="1" marL="914400" algn="l">
              <a:lnSpc>
                <a:spcPct val="90000"/>
              </a:lnSpc>
              <a:spcBef>
                <a:spcPts val="413"/>
              </a:spcBef>
              <a:spcAft>
                <a:spcPts val="0"/>
              </a:spcAft>
              <a:buClr>
                <a:schemeClr val="dk1"/>
              </a:buClr>
              <a:buSzPts val="1157"/>
              <a:buNone/>
              <a:defRPr sz="1157"/>
            </a:lvl2pPr>
            <a:lvl3pPr indent="-228600" lvl="2" marL="1371600" algn="l">
              <a:lnSpc>
                <a:spcPct val="90000"/>
              </a:lnSpc>
              <a:spcBef>
                <a:spcPts val="413"/>
              </a:spcBef>
              <a:spcAft>
                <a:spcPts val="0"/>
              </a:spcAft>
              <a:buClr>
                <a:schemeClr val="dk1"/>
              </a:buClr>
              <a:buSzPts val="992"/>
              <a:buNone/>
              <a:defRPr sz="992"/>
            </a:lvl3pPr>
            <a:lvl4pPr indent="-228600" lvl="3" marL="1828800" algn="l">
              <a:lnSpc>
                <a:spcPct val="90000"/>
              </a:lnSpc>
              <a:spcBef>
                <a:spcPts val="413"/>
              </a:spcBef>
              <a:spcAft>
                <a:spcPts val="0"/>
              </a:spcAft>
              <a:buClr>
                <a:schemeClr val="dk1"/>
              </a:buClr>
              <a:buSzPts val="827"/>
              <a:buNone/>
              <a:defRPr sz="827"/>
            </a:lvl4pPr>
            <a:lvl5pPr indent="-228600" lvl="4" marL="2286000" algn="l">
              <a:lnSpc>
                <a:spcPct val="90000"/>
              </a:lnSpc>
              <a:spcBef>
                <a:spcPts val="413"/>
              </a:spcBef>
              <a:spcAft>
                <a:spcPts val="0"/>
              </a:spcAft>
              <a:buClr>
                <a:schemeClr val="dk1"/>
              </a:buClr>
              <a:buSzPts val="827"/>
              <a:buNone/>
              <a:defRPr sz="827"/>
            </a:lvl5pPr>
            <a:lvl6pPr indent="-228600" lvl="5" marL="2743200" algn="l">
              <a:lnSpc>
                <a:spcPct val="90000"/>
              </a:lnSpc>
              <a:spcBef>
                <a:spcPts val="413"/>
              </a:spcBef>
              <a:spcAft>
                <a:spcPts val="0"/>
              </a:spcAft>
              <a:buClr>
                <a:schemeClr val="dk1"/>
              </a:buClr>
              <a:buSzPts val="827"/>
              <a:buNone/>
              <a:defRPr sz="827"/>
            </a:lvl6pPr>
            <a:lvl7pPr indent="-228600" lvl="6" marL="3200400" algn="l">
              <a:lnSpc>
                <a:spcPct val="90000"/>
              </a:lnSpc>
              <a:spcBef>
                <a:spcPts val="413"/>
              </a:spcBef>
              <a:spcAft>
                <a:spcPts val="0"/>
              </a:spcAft>
              <a:buClr>
                <a:schemeClr val="dk1"/>
              </a:buClr>
              <a:buSzPts val="827"/>
              <a:buNone/>
              <a:defRPr sz="827"/>
            </a:lvl7pPr>
            <a:lvl8pPr indent="-228600" lvl="7" marL="3657600" algn="l">
              <a:lnSpc>
                <a:spcPct val="90000"/>
              </a:lnSpc>
              <a:spcBef>
                <a:spcPts val="413"/>
              </a:spcBef>
              <a:spcAft>
                <a:spcPts val="0"/>
              </a:spcAft>
              <a:buClr>
                <a:schemeClr val="dk1"/>
              </a:buClr>
              <a:buSzPts val="827"/>
              <a:buNone/>
              <a:defRPr sz="827"/>
            </a:lvl8pPr>
            <a:lvl9pPr indent="-228600" lvl="8" marL="4114800" algn="l">
              <a:lnSpc>
                <a:spcPct val="90000"/>
              </a:lnSpc>
              <a:spcBef>
                <a:spcPts val="413"/>
              </a:spcBef>
              <a:spcAft>
                <a:spcPts val="0"/>
              </a:spcAft>
              <a:buClr>
                <a:schemeClr val="dk1"/>
              </a:buClr>
              <a:buSzPts val="827"/>
              <a:buNone/>
              <a:defRPr sz="827"/>
            </a:lvl9pPr>
          </a:lstStyle>
          <a:p/>
        </p:txBody>
      </p:sp>
      <p:sp>
        <p:nvSpPr>
          <p:cNvPr id="67" name="Google Shape;67;p30"/>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30"/>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30"/>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519728" y="569242"/>
            <a:ext cx="6520220" cy="206659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637"/>
              <a:buFont typeface="Calibri"/>
              <a:buNone/>
              <a:defRPr b="0" i="0" sz="363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519728" y="2846200"/>
            <a:ext cx="6520220" cy="6783857"/>
          </a:xfrm>
          <a:prstGeom prst="rect">
            <a:avLst/>
          </a:prstGeom>
          <a:noFill/>
          <a:ln>
            <a:noFill/>
          </a:ln>
        </p:spPr>
        <p:txBody>
          <a:bodyPr anchorCtr="0" anchor="t" bIns="45700" lIns="91425" spcFirstLastPara="1" rIns="91425" wrap="square" tIns="45700">
            <a:normAutofit/>
          </a:bodyPr>
          <a:lstStyle>
            <a:lvl1pPr indent="-375602" lvl="0" marL="457200" marR="0" rtl="0" algn="l">
              <a:lnSpc>
                <a:spcPct val="90000"/>
              </a:lnSpc>
              <a:spcBef>
                <a:spcPts val="827"/>
              </a:spcBef>
              <a:spcAft>
                <a:spcPts val="0"/>
              </a:spcAft>
              <a:buClr>
                <a:schemeClr val="dk1"/>
              </a:buClr>
              <a:buSzPts val="2315"/>
              <a:buFont typeface="Arial"/>
              <a:buChar char="•"/>
              <a:defRPr b="0" i="0" sz="2315" u="none" cap="none" strike="noStrike">
                <a:solidFill>
                  <a:schemeClr val="dk1"/>
                </a:solidFill>
                <a:latin typeface="Calibri"/>
                <a:ea typeface="Calibri"/>
                <a:cs typeface="Calibri"/>
                <a:sym typeface="Calibri"/>
              </a:defRPr>
            </a:lvl1pPr>
            <a:lvl2pPr indent="-354583" lvl="1" marL="914400" marR="0" rtl="0" algn="l">
              <a:lnSpc>
                <a:spcPct val="90000"/>
              </a:lnSpc>
              <a:spcBef>
                <a:spcPts val="413"/>
              </a:spcBef>
              <a:spcAft>
                <a:spcPts val="0"/>
              </a:spcAft>
              <a:buClr>
                <a:schemeClr val="dk1"/>
              </a:buClr>
              <a:buSzPts val="1984"/>
              <a:buFont typeface="Arial"/>
              <a:buChar char="•"/>
              <a:defRPr b="0" i="0" sz="1984" u="none" cap="none" strike="noStrike">
                <a:solidFill>
                  <a:schemeClr val="dk1"/>
                </a:solidFill>
                <a:latin typeface="Calibri"/>
                <a:ea typeface="Calibri"/>
                <a:cs typeface="Calibri"/>
                <a:sym typeface="Calibri"/>
              </a:defRPr>
            </a:lvl2pPr>
            <a:lvl3pPr indent="-333565" lvl="2" marL="1371600" marR="0" rtl="0" algn="l">
              <a:lnSpc>
                <a:spcPct val="90000"/>
              </a:lnSpc>
              <a:spcBef>
                <a:spcPts val="413"/>
              </a:spcBef>
              <a:spcAft>
                <a:spcPts val="0"/>
              </a:spcAft>
              <a:buClr>
                <a:schemeClr val="dk1"/>
              </a:buClr>
              <a:buSzPts val="1653"/>
              <a:buFont typeface="Arial"/>
              <a:buChar char="•"/>
              <a:defRPr b="0" i="0" sz="1653" u="none" cap="none" strike="noStrike">
                <a:solidFill>
                  <a:schemeClr val="dk1"/>
                </a:solidFill>
                <a:latin typeface="Calibri"/>
                <a:ea typeface="Calibri"/>
                <a:cs typeface="Calibri"/>
                <a:sym typeface="Calibri"/>
              </a:defRPr>
            </a:lvl3pPr>
            <a:lvl4pPr indent="-323088" lvl="3" marL="18288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4pPr>
            <a:lvl5pPr indent="-323088" lvl="4" marL="22860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5pPr>
            <a:lvl6pPr indent="-323088" lvl="5" marL="27432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6pPr>
            <a:lvl7pPr indent="-323088" lvl="6" marL="32004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7pPr>
            <a:lvl8pPr indent="-323088" lvl="7" marL="36576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8pPr>
            <a:lvl9pPr indent="-323088" lvl="8" marL="4114800" marR="0" rtl="0" algn="l">
              <a:lnSpc>
                <a:spcPct val="90000"/>
              </a:lnSpc>
              <a:spcBef>
                <a:spcPts val="413"/>
              </a:spcBef>
              <a:spcAft>
                <a:spcPts val="0"/>
              </a:spcAft>
              <a:buClr>
                <a:schemeClr val="dk1"/>
              </a:buClr>
              <a:buSzPts val="1488"/>
              <a:buFont typeface="Arial"/>
              <a:buChar char="•"/>
              <a:defRPr b="0" i="0" sz="1488" u="none" cap="none" strike="noStrike">
                <a:solidFill>
                  <a:schemeClr val="dk1"/>
                </a:solidFill>
                <a:latin typeface="Calibri"/>
                <a:ea typeface="Calibri"/>
                <a:cs typeface="Calibri"/>
                <a:sym typeface="Calibri"/>
              </a:defRPr>
            </a:lvl9pPr>
          </a:lstStyle>
          <a:p/>
        </p:txBody>
      </p:sp>
      <p:sp>
        <p:nvSpPr>
          <p:cNvPr id="12" name="Google Shape;12;p21"/>
          <p:cNvSpPr txBox="1"/>
          <p:nvPr>
            <p:ph idx="10" type="dt"/>
          </p:nvPr>
        </p:nvSpPr>
        <p:spPr>
          <a:xfrm>
            <a:off x="519728" y="9909729"/>
            <a:ext cx="1700927" cy="56924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9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21"/>
          <p:cNvSpPr txBox="1"/>
          <p:nvPr>
            <p:ph idx="11" type="ftr"/>
          </p:nvPr>
        </p:nvSpPr>
        <p:spPr>
          <a:xfrm>
            <a:off x="2504143" y="9909729"/>
            <a:ext cx="2551390" cy="56924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9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21"/>
          <p:cNvSpPr txBox="1"/>
          <p:nvPr>
            <p:ph idx="12" type="sldNum"/>
          </p:nvPr>
        </p:nvSpPr>
        <p:spPr>
          <a:xfrm>
            <a:off x="5339020" y="9909729"/>
            <a:ext cx="1700927" cy="56924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92" u="none" cap="none" strike="noStrike">
                <a:solidFill>
                  <a:srgbClr val="888888"/>
                </a:solidFill>
                <a:latin typeface="Calibri"/>
                <a:ea typeface="Calibri"/>
                <a:cs typeface="Calibri"/>
                <a:sym typeface="Calibri"/>
              </a:defRPr>
            </a:lvl1pPr>
            <a:lvl2pPr indent="0" lvl="1" marL="0" marR="0" rtl="0" algn="r">
              <a:spcBef>
                <a:spcPts val="0"/>
              </a:spcBef>
              <a:buNone/>
              <a:defRPr b="0" i="0" sz="992" u="none" cap="none" strike="noStrike">
                <a:solidFill>
                  <a:srgbClr val="888888"/>
                </a:solidFill>
                <a:latin typeface="Calibri"/>
                <a:ea typeface="Calibri"/>
                <a:cs typeface="Calibri"/>
                <a:sym typeface="Calibri"/>
              </a:defRPr>
            </a:lvl2pPr>
            <a:lvl3pPr indent="0" lvl="2" marL="0" marR="0" rtl="0" algn="r">
              <a:spcBef>
                <a:spcPts val="0"/>
              </a:spcBef>
              <a:buNone/>
              <a:defRPr b="0" i="0" sz="992" u="none" cap="none" strike="noStrike">
                <a:solidFill>
                  <a:srgbClr val="888888"/>
                </a:solidFill>
                <a:latin typeface="Calibri"/>
                <a:ea typeface="Calibri"/>
                <a:cs typeface="Calibri"/>
                <a:sym typeface="Calibri"/>
              </a:defRPr>
            </a:lvl3pPr>
            <a:lvl4pPr indent="0" lvl="3" marL="0" marR="0" rtl="0" algn="r">
              <a:spcBef>
                <a:spcPts val="0"/>
              </a:spcBef>
              <a:buNone/>
              <a:defRPr b="0" i="0" sz="992" u="none" cap="none" strike="noStrike">
                <a:solidFill>
                  <a:srgbClr val="888888"/>
                </a:solidFill>
                <a:latin typeface="Calibri"/>
                <a:ea typeface="Calibri"/>
                <a:cs typeface="Calibri"/>
                <a:sym typeface="Calibri"/>
              </a:defRPr>
            </a:lvl4pPr>
            <a:lvl5pPr indent="0" lvl="4" marL="0" marR="0" rtl="0" algn="r">
              <a:spcBef>
                <a:spcPts val="0"/>
              </a:spcBef>
              <a:buNone/>
              <a:defRPr b="0" i="0" sz="992" u="none" cap="none" strike="noStrike">
                <a:solidFill>
                  <a:srgbClr val="888888"/>
                </a:solidFill>
                <a:latin typeface="Calibri"/>
                <a:ea typeface="Calibri"/>
                <a:cs typeface="Calibri"/>
                <a:sym typeface="Calibri"/>
              </a:defRPr>
            </a:lvl5pPr>
            <a:lvl6pPr indent="0" lvl="5" marL="0" marR="0" rtl="0" algn="r">
              <a:spcBef>
                <a:spcPts val="0"/>
              </a:spcBef>
              <a:buNone/>
              <a:defRPr b="0" i="0" sz="992" u="none" cap="none" strike="noStrike">
                <a:solidFill>
                  <a:srgbClr val="888888"/>
                </a:solidFill>
                <a:latin typeface="Calibri"/>
                <a:ea typeface="Calibri"/>
                <a:cs typeface="Calibri"/>
                <a:sym typeface="Calibri"/>
              </a:defRPr>
            </a:lvl6pPr>
            <a:lvl7pPr indent="0" lvl="6" marL="0" marR="0" rtl="0" algn="r">
              <a:spcBef>
                <a:spcPts val="0"/>
              </a:spcBef>
              <a:buNone/>
              <a:defRPr b="0" i="0" sz="992" u="none" cap="none" strike="noStrike">
                <a:solidFill>
                  <a:srgbClr val="888888"/>
                </a:solidFill>
                <a:latin typeface="Calibri"/>
                <a:ea typeface="Calibri"/>
                <a:cs typeface="Calibri"/>
                <a:sym typeface="Calibri"/>
              </a:defRPr>
            </a:lvl7pPr>
            <a:lvl8pPr indent="0" lvl="7" marL="0" marR="0" rtl="0" algn="r">
              <a:spcBef>
                <a:spcPts val="0"/>
              </a:spcBef>
              <a:buNone/>
              <a:defRPr b="0" i="0" sz="992" u="none" cap="none" strike="noStrike">
                <a:solidFill>
                  <a:srgbClr val="888888"/>
                </a:solidFill>
                <a:latin typeface="Calibri"/>
                <a:ea typeface="Calibri"/>
                <a:cs typeface="Calibri"/>
                <a:sym typeface="Calibri"/>
              </a:defRPr>
            </a:lvl8pPr>
            <a:lvl9pPr indent="0" lvl="8" marL="0" marR="0" rtl="0" algn="r">
              <a:spcBef>
                <a:spcPts val="0"/>
              </a:spcBef>
              <a:buNone/>
              <a:defRPr b="0" i="0" sz="992"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cs-CZ"/>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hyperlink" Target="https://www.medrxiv.org/content/10.1101/2020.04.08.20058578v3" TargetMode="External"/><Relationship Id="rId5" Type="http://schemas.openxmlformats.org/officeDocument/2006/relationships/image" Target="../media/image10.png"/><Relationship Id="rId6" Type="http://schemas.openxmlformats.org/officeDocument/2006/relationships/image" Target="../media/image5.png"/><Relationship Id="rId7" Type="http://schemas.openxmlformats.org/officeDocument/2006/relationships/hyperlink" Target="https://ct24.ceskatelevize.cz/veda/3095144-umrti-na-novy-koronavirus-mohou-souviset-s-nedostatkem-vitaminu-d-ukazuje-vyzkum" TargetMode="External"/><Relationship Id="rId8"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ct24.ceskatelevize.cz/veda/3095144-umrti-na-novy-koronavirus-mohou-souviset-s-nedostatkem-vitaminu-d-ukazuje-vyzkum" TargetMode="External"/><Relationship Id="rId7" Type="http://schemas.openxmlformats.org/officeDocument/2006/relationships/hyperlink" Target="https://bit.ly/medrxiv2020" TargetMode="External"/><Relationship Id="rId8"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www.novinky.cz/veda-skoly/clanek/vetsina-ucitelu-by-uz-skoly-neotevrela-40324319" TargetMode="External"/><Relationship Id="rId7"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www.idnes.cz/zpravy/domaci/koronavirus-uzavrene-skoly-petice-deti.A200411_153821_domaci_knn" TargetMode="External"/><Relationship Id="rId7"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www.lidovky.cz/domov/petici-za-otevreni-skol-podepsalo-pres-6000-lidi-mnozi-rodice-domaci-vyuku-nezvladaji.A200414_104727_ln_domov_ele" TargetMode="External"/><Relationship Id="rId7"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www.lidovky.cz/domov/petici-za-otevreni-skol-podepsalo-pres-6000-lidi-mnozi-rodice-domaci-vyuku-nezvladaji.A200414_104727_ln_domov_ele" TargetMode="External"/><Relationship Id="rId7"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5.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29.png"/><Relationship Id="rId6" Type="http://schemas.openxmlformats.org/officeDocument/2006/relationships/image" Target="../media/image5.png"/><Relationship Id="rId7" Type="http://schemas.openxmlformats.org/officeDocument/2006/relationships/image" Target="../media/image31.jpg"/><Relationship Id="rId8" Type="http://schemas.openxmlformats.org/officeDocument/2006/relationships/image" Target="../media/image3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7.png"/><Relationship Id="rId7"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5.png"/><Relationship Id="rId4" Type="http://schemas.openxmlformats.org/officeDocument/2006/relationships/image" Target="../media/image10.png"/><Relationship Id="rId5" Type="http://schemas.openxmlformats.org/officeDocument/2006/relationships/image" Target="../media/image34.png"/><Relationship Id="rId6" Type="http://schemas.openxmlformats.org/officeDocument/2006/relationships/image" Target="../media/image7.png"/><Relationship Id="rId7"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hyperlink" Target="https://zvolsi.info/surfarovym-pruvodcem/" TargetMode="External"/><Relationship Id="rId7"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4.png"/><Relationship Id="rId4" Type="http://schemas.openxmlformats.org/officeDocument/2006/relationships/image" Target="../media/image21.png"/><Relationship Id="rId5" Type="http://schemas.openxmlformats.org/officeDocument/2006/relationships/image" Target="../media/image30.png"/><Relationship Id="rId6"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13.png"/><Relationship Id="rId7"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2.png"/><Relationship Id="rId5" Type="http://schemas.openxmlformats.org/officeDocument/2006/relationships/image" Target="../media/image16.png"/><Relationship Id="rId6" Type="http://schemas.openxmlformats.org/officeDocument/2006/relationships/image" Target="../media/image18.png"/><Relationship Id="rId7" Type="http://schemas.openxmlformats.org/officeDocument/2006/relationships/image" Target="../media/image5.png"/><Relationship Id="rId8"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hyperlink" Target="https://echo24.cz/a/Smu4X/cesi-rouskam-veri-ukazuje-pruzkum-hlavne-ti-ve-strednim-veku-a-z-moravy" TargetMode="External"/><Relationship Id="rId5" Type="http://schemas.openxmlformats.org/officeDocument/2006/relationships/image" Target="../media/image10.png"/><Relationship Id="rId6" Type="http://schemas.openxmlformats.org/officeDocument/2006/relationships/image" Target="../media/image5.png"/><Relationship Id="rId7" Type="http://schemas.openxmlformats.org/officeDocument/2006/relationships/image" Target="../media/image15.png"/><Relationship Id="rId8"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20.png"/><Relationship Id="rId7" Type="http://schemas.openxmlformats.org/officeDocument/2006/relationships/hyperlink" Target="https://echo24.cz/a/Smu4X/cesi-rouskam-veri-ukazuje-pruzkum-hlavne-ti-ve-strednim-veku-a-z-moravy" TargetMode="External"/><Relationship Id="rId8"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21.png"/><Relationship Id="rId5" Type="http://schemas.openxmlformats.org/officeDocument/2006/relationships/image" Target="../media/image10.png"/><Relationship Id="rId6" Type="http://schemas.openxmlformats.org/officeDocument/2006/relationships/image" Target="../media/image5.png"/><Relationship Id="rId7" Type="http://schemas.openxmlformats.org/officeDocument/2006/relationships/image" Target="../media/image26.png"/><Relationship Id="rId8" Type="http://schemas.openxmlformats.org/officeDocument/2006/relationships/hyperlink" Target="https://www.novinky.cz/ekonomika/clanek/pruzkum-cesi-se-v-dobe-koronaviru-prestavaji-bat-40321286"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33.png"/><Relationship Id="rId7" Type="http://schemas.openxmlformats.org/officeDocument/2006/relationships/hyperlink" Target="https://www.novinky.cz/ekonomika/clanek/pruzkum-cesi-se-v-dobe-koronaviru-prestavaji-bat-40321286" TargetMode="External"/><Relationship Id="rId8"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hyperlink" Target="https://www.novinky.cz/ekonomika/clanek/pruzkum-cesi-se-v-dobe-koronaviru-prestavaji-bat-40321286" TargetMode="External"/><Relationship Id="rId7" Type="http://schemas.openxmlformats.org/officeDocument/2006/relationships/image" Target="../media/image36.png"/><Relationship Id="rId8"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
          <p:cNvSpPr/>
          <p:nvPr/>
        </p:nvSpPr>
        <p:spPr>
          <a:xfrm>
            <a:off x="-395033" y="1878598"/>
            <a:ext cx="8349740" cy="2057906"/>
          </a:xfrm>
          <a:prstGeom prst="rect">
            <a:avLst/>
          </a:prstGeom>
          <a:noFill/>
          <a:ln>
            <a:noFill/>
          </a:ln>
        </p:spPr>
        <p:txBody>
          <a:bodyPr anchorCtr="0" anchor="t" bIns="91425" lIns="90000" spcFirstLastPara="1" rIns="90000" wrap="square" tIns="91425">
            <a:noAutofit/>
          </a:bodyPr>
          <a:lstStyle/>
          <a:p>
            <a:pPr indent="0" lvl="0" marL="0" marR="0" rtl="0" algn="ctr">
              <a:spcBef>
                <a:spcPts val="0"/>
              </a:spcBef>
              <a:spcAft>
                <a:spcPts val="0"/>
              </a:spcAft>
              <a:buClr>
                <a:schemeClr val="lt1"/>
              </a:buClr>
              <a:buSzPts val="1100"/>
              <a:buFont typeface="Arial Black"/>
              <a:buNone/>
            </a:pPr>
            <a:r>
              <a:rPr b="1" i="0" lang="cs-CZ" sz="4000" u="none" cap="none" strike="noStrike">
                <a:solidFill>
                  <a:schemeClr val="lt1"/>
                </a:solidFill>
                <a:latin typeface="Arial Black"/>
                <a:ea typeface="Arial Black"/>
                <a:cs typeface="Arial Black"/>
                <a:sym typeface="Arial Black"/>
              </a:rPr>
              <a:t>PRŮZKUMY, VÝZKUMY</a:t>
            </a:r>
            <a:endParaRPr b="1" i="0" sz="4000" u="none" cap="none" strike="noStrike">
              <a:solidFill>
                <a:srgbClr val="CC0000"/>
              </a:solidFill>
              <a:latin typeface="Arial Black"/>
              <a:ea typeface="Arial Black"/>
              <a:cs typeface="Arial Black"/>
              <a:sym typeface="Arial Black"/>
            </a:endParaRPr>
          </a:p>
          <a:p>
            <a:pPr indent="0" lvl="0" marL="0" marR="0" rtl="0" algn="ctr">
              <a:spcBef>
                <a:spcPts val="0"/>
              </a:spcBef>
              <a:spcAft>
                <a:spcPts val="0"/>
              </a:spcAft>
              <a:buClr>
                <a:srgbClr val="CC0000"/>
              </a:buClr>
              <a:buSzPts val="1100"/>
              <a:buFont typeface="Arial Black"/>
              <a:buNone/>
            </a:pPr>
            <a:r>
              <a:rPr b="1" i="0" lang="cs-CZ" sz="4000" u="none" cap="none" strike="noStrike">
                <a:solidFill>
                  <a:srgbClr val="CC0000"/>
                </a:solidFill>
                <a:latin typeface="Arial Black"/>
                <a:ea typeface="Arial Black"/>
                <a:cs typeface="Arial Black"/>
                <a:sym typeface="Arial Black"/>
              </a:rPr>
              <a:t>A ANKETY</a:t>
            </a:r>
            <a:endParaRPr b="1" i="0" sz="4000" u="none" cap="none" strike="noStrike">
              <a:solidFill>
                <a:srgbClr val="CC0000"/>
              </a:solidFill>
              <a:latin typeface="Arial Black"/>
              <a:ea typeface="Arial Black"/>
              <a:cs typeface="Arial Black"/>
              <a:sym typeface="Arial Black"/>
            </a:endParaRPr>
          </a:p>
        </p:txBody>
      </p:sp>
      <p:pic>
        <p:nvPicPr>
          <p:cNvPr descr="Obsah obrázku text, vektorová grafika&#10;&#10;Popis byl vytvořen automaticky" id="87" name="Google Shape;87;p1"/>
          <p:cNvPicPr preferRelativeResize="0"/>
          <p:nvPr/>
        </p:nvPicPr>
        <p:blipFill rotWithShape="1">
          <a:blip r:embed="rId3">
            <a:alphaModFix/>
          </a:blip>
          <a:srcRect b="0" l="0" r="0" t="0"/>
          <a:stretch/>
        </p:blipFill>
        <p:spPr>
          <a:xfrm>
            <a:off x="1587" y="4840020"/>
            <a:ext cx="7556500" cy="4940300"/>
          </a:xfrm>
          <a:prstGeom prst="rect">
            <a:avLst/>
          </a:prstGeom>
          <a:noFill/>
          <a:ln>
            <a:noFill/>
          </a:ln>
        </p:spPr>
      </p:pic>
      <p:pic>
        <p:nvPicPr>
          <p:cNvPr id="88" name="Google Shape;88;p1"/>
          <p:cNvPicPr preferRelativeResize="0"/>
          <p:nvPr/>
        </p:nvPicPr>
        <p:blipFill rotWithShape="1">
          <a:blip r:embed="rId4">
            <a:alphaModFix/>
          </a:blip>
          <a:srcRect b="0" l="0" r="0" t="0"/>
          <a:stretch/>
        </p:blipFill>
        <p:spPr>
          <a:xfrm>
            <a:off x="3175" y="-31346"/>
            <a:ext cx="7556500" cy="635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id="228" name="Google Shape;228;p10"/>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sp>
        <p:nvSpPr>
          <p:cNvPr id="229" name="Google Shape;229;p10"/>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230" name="Google Shape;230;p10"/>
          <p:cNvSpPr txBox="1"/>
          <p:nvPr/>
        </p:nvSpPr>
        <p:spPr>
          <a:xfrm>
            <a:off x="1230536" y="3115653"/>
            <a:ext cx="5114846" cy="6299802"/>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2000">
                <a:solidFill>
                  <a:schemeClr val="dk1"/>
                </a:solidFill>
                <a:latin typeface="Georgia"/>
                <a:ea typeface="Georgia"/>
                <a:cs typeface="Georgia"/>
                <a:sym typeface="Georgia"/>
              </a:rPr>
              <a:t>Úmrtí na nový koronavirus mohou souviset s nedostatkem vitaminu D, ukazuje výzkum</a:t>
            </a:r>
            <a:endParaRPr sz="20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rgbClr val="231F20"/>
              </a:solidFill>
              <a:latin typeface="Georgia"/>
              <a:ea typeface="Georgia"/>
              <a:cs typeface="Georgia"/>
              <a:sym typeface="Georgia"/>
            </a:endParaRPr>
          </a:p>
          <a:p>
            <a:pPr indent="0" lvl="0" marL="0" marR="0" rtl="0" algn="l">
              <a:lnSpc>
                <a:spcPct val="100000"/>
              </a:lnSpc>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Vědci našli </a:t>
            </a:r>
            <a:r>
              <a:rPr b="1" lang="cs-CZ" sz="850" u="sng">
                <a:solidFill>
                  <a:schemeClr val="dk1"/>
                </a:solidFill>
                <a:latin typeface="Georgia"/>
                <a:ea typeface="Georgia"/>
                <a:cs typeface="Georgia"/>
                <a:sym typeface="Georgia"/>
                <a:hlinkClick r:id="rId4">
                  <a:extLst>
                    <a:ext uri="{A12FA001-AC4F-418D-AE19-62706E023703}">
                      <ahyp:hlinkClr val="tx"/>
                    </a:ext>
                  </a:extLst>
                </a:hlinkClick>
              </a:rPr>
              <a:t>významnou souvislost</a:t>
            </a:r>
            <a:r>
              <a:rPr b="1" lang="cs-CZ" sz="850">
                <a:solidFill>
                  <a:schemeClr val="dk1"/>
                </a:solidFill>
                <a:latin typeface="Georgia"/>
                <a:ea typeface="Georgia"/>
                <a:cs typeface="Georgia"/>
                <a:sym typeface="Georgia"/>
              </a:rPr>
              <a:t> mezi nedostatkem vitaminu D a úmrtností na nový koronavirus. Může to podle nich vysvětlovat řadu zatím nepochopených rozdílů mezi tím, kolik lidí na tuto nemoc v různých zemích světa umírá.</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Po prostudování nejnovějších dat o pandemii nového koronaviru objevili vědci silnou korelaci mezi úmrtností na tuto nemoc a výrazným nedostatkem vitaminu D.</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Mezinárodní tým provedl statistickou analýzu dat z nemocnic a klinik po celé Číně, Francii, Německu, Itálii, Íránu, Jižní Koreji, Španělsku, Švýcarsku, Velké Británii a Spojených státech. Vědce zajímalo, jaké množství vitaminu D měli pacienti v zemích, kde docházelo k vyššímu počtu úmrtí na nemoc covid-19. Ukázalo se, že právě v zemích, kde zatím zemřelo nejvíce osob – tedy v Itálii, Španělsku a Velké Británii – měli lidé nižší hladiny.</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Podle autorů studie to neznamená, že by měli lidé s nedostatkem vitaminu D začít okamžitě brát potravinové doplňky.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Backmana a jeho tým vedla ke zkoumání vlivu vitaminu D obrovská rozdílnost v úmrtnosti na covid-19 v různých zemích. Je to otázka, která trápí experty z celého světa; někteří se domnívají, že vliv mohou mít rozdíly v kvalitě zdravotní péče, věkovém rozložení populace nebo různé kmeny koronaviru. Objevují se také spekulace o genetické odlišnosti jednotlivých populací nebo vlivu jiných očkování. Podle profesora Backmana má ale dominantní vliv něco jiného – vitamin D.</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„Zdá se, že žádný z těchto faktorů nehraje významnou roli,“</a:t>
            </a:r>
            <a:r>
              <a:rPr lang="cs-CZ" sz="850">
                <a:solidFill>
                  <a:schemeClr val="dk1"/>
                </a:solidFill>
                <a:latin typeface="Georgia"/>
                <a:ea typeface="Georgia"/>
                <a:cs typeface="Georgia"/>
                <a:sym typeface="Georgia"/>
              </a:rPr>
              <a:t> uvedl Backman. </a:t>
            </a:r>
            <a:r>
              <a:rPr i="1" lang="cs-CZ" sz="850">
                <a:solidFill>
                  <a:schemeClr val="dk1"/>
                </a:solidFill>
                <a:latin typeface="Georgia"/>
                <a:ea typeface="Georgia"/>
                <a:cs typeface="Georgia"/>
                <a:sym typeface="Georgia"/>
              </a:rPr>
              <a:t>„Systém zdravotní péče v severní Itálii je jedním z nejlepších na světě. Rozdíly v úmrtnosti existují i v rámci jedné věkové kategorie,“</a:t>
            </a:r>
            <a:r>
              <a:rPr lang="cs-CZ" sz="850">
                <a:solidFill>
                  <a:schemeClr val="dk1"/>
                </a:solidFill>
                <a:latin typeface="Georgia"/>
                <a:ea typeface="Georgia"/>
                <a:cs typeface="Georgia"/>
                <a:sym typeface="Georgia"/>
              </a:rPr>
              <a:t> dodal vědec. Ani další faktory podle něj neměly zásadní dopad. </a:t>
            </a:r>
            <a:r>
              <a:rPr i="1" lang="cs-CZ" sz="850">
                <a:solidFill>
                  <a:schemeClr val="dk1"/>
                </a:solidFill>
                <a:latin typeface="Georgia"/>
                <a:ea typeface="Georgia"/>
                <a:cs typeface="Georgia"/>
                <a:sym typeface="Georgia"/>
              </a:rPr>
              <a:t>„Místo toho jsme ale našli významnou korelaci s nedostatkem vitamínu D,“</a:t>
            </a:r>
            <a:r>
              <a:rPr lang="cs-CZ" sz="850">
                <a:solidFill>
                  <a:schemeClr val="dk1"/>
                </a:solidFill>
                <a:latin typeface="Georgia"/>
                <a:ea typeface="Georgia"/>
                <a:cs typeface="Georgia"/>
                <a:sym typeface="Georgia"/>
              </a:rPr>
              <a:t> řekl.</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Analýzou veřejně dostupných údajů o pacientech z celého světa objevil Backman a jeho tým silnou korelaci mezi nedostatkem vitaminu D a takzvanou cytokinovou bouří; právě tento stav způsobený nadměrně aktivním imunitním systémem vede velmi často k úmrtí pacienta.</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„Cytokinová bouře může vážně poškodit plíce a vést k akutnímu syndromu respirační tísně a smrti u pacientů,“</a:t>
            </a:r>
            <a:r>
              <a:rPr lang="cs-CZ" sz="850">
                <a:solidFill>
                  <a:schemeClr val="dk1"/>
                </a:solidFill>
                <a:latin typeface="Georgia"/>
                <a:ea typeface="Georgia"/>
                <a:cs typeface="Georgia"/>
                <a:sym typeface="Georgia"/>
              </a:rPr>
              <a:t> uvedli autoři studie. </a:t>
            </a:r>
            <a:r>
              <a:rPr i="1" lang="cs-CZ" sz="850">
                <a:solidFill>
                  <a:schemeClr val="dk1"/>
                </a:solidFill>
                <a:latin typeface="Georgia"/>
                <a:ea typeface="Georgia"/>
                <a:cs typeface="Georgia"/>
                <a:sym typeface="Georgia"/>
              </a:rPr>
              <a:t>„Zdá se, že právě ona zabíjí většinu pacientů s covidem-19, nikoliv poškození plic samotným virem.“</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231" name="Google Shape;231;p10"/>
          <p:cNvGrpSpPr/>
          <p:nvPr/>
        </p:nvGrpSpPr>
        <p:grpSpPr>
          <a:xfrm>
            <a:off x="3658394" y="1998663"/>
            <a:ext cx="242886" cy="248197"/>
            <a:chOff x="7855830" y="1339070"/>
            <a:chExt cx="242886" cy="248197"/>
          </a:xfrm>
        </p:grpSpPr>
        <p:pic>
          <p:nvPicPr>
            <p:cNvPr id="232" name="Google Shape;232;p10"/>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233" name="Google Shape;233;p10"/>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1</a:t>
              </a:r>
              <a:endParaRPr/>
            </a:p>
          </p:txBody>
        </p:sp>
      </p:grpSp>
      <p:pic>
        <p:nvPicPr>
          <p:cNvPr id="234" name="Google Shape;234;p10"/>
          <p:cNvPicPr preferRelativeResize="0"/>
          <p:nvPr/>
        </p:nvPicPr>
        <p:blipFill rotWithShape="1">
          <a:blip r:embed="rId6">
            <a:alphaModFix/>
          </a:blip>
          <a:srcRect b="0" l="0" r="0" t="0"/>
          <a:stretch/>
        </p:blipFill>
        <p:spPr>
          <a:xfrm>
            <a:off x="3175" y="-31346"/>
            <a:ext cx="7556500" cy="635000"/>
          </a:xfrm>
          <a:prstGeom prst="rect">
            <a:avLst/>
          </a:prstGeom>
          <a:noFill/>
          <a:ln>
            <a:noFill/>
          </a:ln>
        </p:spPr>
      </p:pic>
      <p:sp>
        <p:nvSpPr>
          <p:cNvPr id="235" name="Google Shape;235;p10"/>
          <p:cNvSpPr txBox="1"/>
          <p:nvPr/>
        </p:nvSpPr>
        <p:spPr>
          <a:xfrm>
            <a:off x="845325" y="10331628"/>
            <a:ext cx="5869024" cy="25904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https</a:t>
            </a:r>
            <a:r>
              <a:rPr lang="cs-CZ" sz="800" u="sng">
                <a:solidFill>
                  <a:srgbClr val="B9C7D4"/>
                </a:solidFill>
                <a:latin typeface="Calibri"/>
                <a:ea typeface="Calibri"/>
                <a:cs typeface="Calibri"/>
                <a:sym typeface="Calibri"/>
                <a:hlinkClick r:id="rId7">
                  <a:extLst>
                    <a:ext uri="{A12FA001-AC4F-418D-AE19-62706E023703}">
                      <ahyp:hlinkClr val="tx"/>
                    </a:ext>
                  </a:extLst>
                </a:hlinkClick>
              </a:rPr>
              <a:t>://ct24.ceskatelevize.cz/veda/3095144-umrti-na-novy-koronavirus-mohou-souviset-s-nedostatkem-vitaminu-d-ukazuje-vyzkum</a:t>
            </a:r>
            <a:endParaRPr sz="800">
              <a:solidFill>
                <a:srgbClr val="B9C7D4"/>
              </a:solidFill>
              <a:latin typeface="Calibri"/>
              <a:ea typeface="Calibri"/>
              <a:cs typeface="Calibri"/>
              <a:sym typeface="Calibri"/>
            </a:endParaRPr>
          </a:p>
          <a:p>
            <a:pPr indent="0" lvl="0" marL="0" marR="0" rtl="0" algn="ctr">
              <a:spcBef>
                <a:spcPts val="0"/>
              </a:spcBef>
              <a:spcAft>
                <a:spcPts val="0"/>
              </a:spcAft>
              <a:buNone/>
            </a:pPr>
            <a:r>
              <a:t/>
            </a:r>
            <a:endParaRPr sz="800">
              <a:solidFill>
                <a:srgbClr val="B9C7D4"/>
              </a:solidFill>
              <a:latin typeface="Calibri"/>
              <a:ea typeface="Calibri"/>
              <a:cs typeface="Calibri"/>
              <a:sym typeface="Calibri"/>
            </a:endParaRPr>
          </a:p>
        </p:txBody>
      </p:sp>
      <p:pic>
        <p:nvPicPr>
          <p:cNvPr id="236" name="Google Shape;236;p10"/>
          <p:cNvPicPr preferRelativeResize="0"/>
          <p:nvPr/>
        </p:nvPicPr>
        <p:blipFill rotWithShape="1">
          <a:blip r:embed="rId8">
            <a:alphaModFix/>
          </a:blip>
          <a:srcRect b="0" l="0" r="0" t="0"/>
          <a:stretch/>
        </p:blipFill>
        <p:spPr>
          <a:xfrm>
            <a:off x="2067250" y="1006546"/>
            <a:ext cx="571500" cy="6477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1"/>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242" name="Google Shape;242;p11"/>
          <p:cNvGrpSpPr/>
          <p:nvPr/>
        </p:nvGrpSpPr>
        <p:grpSpPr>
          <a:xfrm>
            <a:off x="3658394" y="1998663"/>
            <a:ext cx="242886" cy="248197"/>
            <a:chOff x="7855830" y="1339070"/>
            <a:chExt cx="242886" cy="248197"/>
          </a:xfrm>
        </p:grpSpPr>
        <p:pic>
          <p:nvPicPr>
            <p:cNvPr id="243" name="Google Shape;243;p11"/>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44" name="Google Shape;244;p11"/>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245" name="Google Shape;245;p11"/>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246" name="Google Shape;246;p11"/>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47" name="Google Shape;247;p11"/>
          <p:cNvSpPr txBox="1"/>
          <p:nvPr/>
        </p:nvSpPr>
        <p:spPr>
          <a:xfrm>
            <a:off x="845325" y="10331628"/>
            <a:ext cx="5869024" cy="25904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https</a:t>
            </a:r>
            <a:r>
              <a:rPr lang="cs-CZ" sz="800" u="sng">
                <a:solidFill>
                  <a:srgbClr val="B9C7D4"/>
                </a:solidFill>
                <a:latin typeface="Calibri"/>
                <a:ea typeface="Calibri"/>
                <a:cs typeface="Calibri"/>
                <a:sym typeface="Calibri"/>
                <a:hlinkClick r:id="rId6">
                  <a:extLst>
                    <a:ext uri="{A12FA001-AC4F-418D-AE19-62706E023703}">
                      <ahyp:hlinkClr val="tx"/>
                    </a:ext>
                  </a:extLst>
                </a:hlinkClick>
              </a:rPr>
              <a:t>://ct24.ceskatelevize.cz/veda/3095144-umrti-na-novy-koronavirus-mohou-souviset-s-nedostatkem-vitaminu-d-ukazuje-vyzkum</a:t>
            </a:r>
            <a:endParaRPr sz="800">
              <a:solidFill>
                <a:srgbClr val="B9C7D4"/>
              </a:solidFill>
              <a:latin typeface="Calibri"/>
              <a:ea typeface="Calibri"/>
              <a:cs typeface="Calibri"/>
              <a:sym typeface="Calibri"/>
            </a:endParaRPr>
          </a:p>
          <a:p>
            <a:pPr indent="0" lvl="0" marL="0" marR="0" rtl="0" algn="ctr">
              <a:spcBef>
                <a:spcPts val="0"/>
              </a:spcBef>
              <a:spcAft>
                <a:spcPts val="0"/>
              </a:spcAft>
              <a:buNone/>
            </a:pPr>
            <a:r>
              <a:t/>
            </a:r>
            <a:endParaRPr sz="800">
              <a:solidFill>
                <a:srgbClr val="B9C7D4"/>
              </a:solidFill>
              <a:latin typeface="Calibri"/>
              <a:ea typeface="Calibri"/>
              <a:cs typeface="Calibri"/>
              <a:sym typeface="Calibri"/>
            </a:endParaRPr>
          </a:p>
        </p:txBody>
      </p:sp>
      <p:sp>
        <p:nvSpPr>
          <p:cNvPr id="248" name="Google Shape;248;p11"/>
          <p:cNvSpPr txBox="1"/>
          <p:nvPr/>
        </p:nvSpPr>
        <p:spPr>
          <a:xfrm>
            <a:off x="1230536" y="3115653"/>
            <a:ext cx="5114846" cy="4591642"/>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lang="cs-CZ" sz="850">
                <a:solidFill>
                  <a:schemeClr val="dk1"/>
                </a:solidFill>
                <a:latin typeface="Georgia"/>
                <a:ea typeface="Georgia"/>
                <a:cs typeface="Georgia"/>
                <a:sym typeface="Georgia"/>
              </a:rPr>
              <a:t>A právě v tomto procesu podle Backmana a jeho zatím nerecenzované studie vitamin D hraje hlavní roli. Tato látka totiž nejenže zesiluje funkci lidského imunitního systému, ale také brání tomu, aby se stal nadměrně aktivním – tedy aby se pro organismus nestala jeho imunita nebezpečnou. Správné množství vitaminu D by tedy mohlo chránit pacienty nemocné covidem-19 před závažnými komplikacemi, včetně smrti, věří vědec.</a:t>
            </a:r>
            <a:endParaRPr i="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i="1" sz="850">
              <a:solidFill>
                <a:schemeClr val="dk1"/>
              </a:solidFill>
              <a:latin typeface="Georgia"/>
              <a:ea typeface="Georgia"/>
              <a:cs typeface="Georgia"/>
              <a:sym typeface="Georgia"/>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„Naše analýza ukazuje, že by se mohlo jednat o snížení úmrtnosti až na polovinu,“</a:t>
            </a:r>
            <a:r>
              <a:rPr lang="cs-CZ" sz="850">
                <a:solidFill>
                  <a:schemeClr val="dk1"/>
                </a:solidFill>
                <a:latin typeface="Georgia"/>
                <a:ea typeface="Georgia"/>
                <a:cs typeface="Georgia"/>
                <a:sym typeface="Georgia"/>
              </a:rPr>
              <a:t> uvedl Backman. </a:t>
            </a:r>
            <a:r>
              <a:rPr i="1" lang="cs-CZ" sz="850">
                <a:solidFill>
                  <a:schemeClr val="dk1"/>
                </a:solidFill>
                <a:latin typeface="Georgia"/>
                <a:ea typeface="Georgia"/>
                <a:cs typeface="Georgia"/>
                <a:sym typeface="Georgia"/>
              </a:rPr>
              <a:t>„Vitamin D sice nezabrání nákaze virem, ale může zmenšit komplikace a zabránit úmrtí nakažených.“</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Dětská imunita</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Backman řekl, že tato korelace může pomoci vysvětlit mnoho záhad kolem nemoci covid-19 – například proč mají děti menší úmrtnost. Je to podle něj i dalších vědců tím, že děti nemají plně rozvinutý imunitní systém, takže u nich nemůže dojít k tak silné nepřiměřené reakci.</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Backman varuje před užíváním nadměrných dávek vitaminu D – mohlo by to podle něj mít negativní vedlejší účinky. Je podle něj potřeba dalšího výzkumu, aby se lépe pochopilo, jak jde vitamin D nejlépe využít k ochraně před komplikacemi.</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„Těžko říci, jaké množství je proti covidu-19 nejvýhodnější,“ řekl Backman. „Je však zřejmé, že nedostatek vitaminu D je škodlivý a lze jej snadno vyřešit vhodným doplněním. Může to být další klíč k ochraně zranitelných skupin obyvatelstva, jako jsou Afroameričané a starší pacienti, kteří mají častěji vitaminu D nedostatek.“</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Zdroj studie: </a:t>
            </a:r>
            <a:r>
              <a:rPr lang="cs-CZ" sz="850" u="sng">
                <a:solidFill>
                  <a:schemeClr val="dk1"/>
                </a:solidFill>
                <a:latin typeface="Georgia"/>
                <a:ea typeface="Georgia"/>
                <a:cs typeface="Georgia"/>
                <a:sym typeface="Georgia"/>
                <a:hlinkClick r:id="rId7">
                  <a:extLst>
                    <a:ext uri="{A12FA001-AC4F-418D-AE19-62706E023703}">
                      <ahyp:hlinkClr val="tx"/>
                    </a:ext>
                  </a:extLst>
                </a:hlinkClick>
              </a:rPr>
              <a:t>https://bit.ly/medrxiv2020</a:t>
            </a: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byl prováděn výzkum?</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Kolik lidí se výzkumu účastnilo?</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víme o vědci Backmanovi, který je uveden v článku?</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Pokud je pro vás výzkum důvěryhodný, čím si získal vaši důvěru? </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potřebujete vědět, aby pro vás byl výzkum důvěryhodný?</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Jaké informace jste zjistili o Medrxivu? Pokud je pro vás Medrxiv důvěryhodný, čím si získal vaši důvěru?</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249" name="Google Shape;249;p11"/>
          <p:cNvPicPr preferRelativeResize="0"/>
          <p:nvPr/>
        </p:nvPicPr>
        <p:blipFill rotWithShape="1">
          <a:blip r:embed="rId8">
            <a:alphaModFix/>
          </a:blip>
          <a:srcRect b="0" l="0" r="0" t="0"/>
          <a:stretch/>
        </p:blipFill>
        <p:spPr>
          <a:xfrm>
            <a:off x="2067250" y="1006546"/>
            <a:ext cx="571500" cy="647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pic>
        <p:nvPicPr>
          <p:cNvPr id="254" name="Google Shape;254;p12"/>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sp>
        <p:nvSpPr>
          <p:cNvPr id="255" name="Google Shape;255;p12"/>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256" name="Google Shape;256;p12"/>
          <p:cNvSpPr txBox="1"/>
          <p:nvPr/>
        </p:nvSpPr>
        <p:spPr>
          <a:xfrm>
            <a:off x="1230536" y="3115653"/>
            <a:ext cx="5114846" cy="6992299"/>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2000">
                <a:solidFill>
                  <a:schemeClr val="dk1"/>
                </a:solidFill>
                <a:latin typeface="Georgia"/>
                <a:ea typeface="Georgia"/>
                <a:cs typeface="Georgia"/>
                <a:sym typeface="Georgia"/>
              </a:rPr>
              <a:t>Většina učitelů by už školy neotevřela</a:t>
            </a:r>
            <a:endParaRPr sz="20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rgbClr val="231F20"/>
              </a:solidFill>
              <a:latin typeface="Georgia"/>
              <a:ea typeface="Georgia"/>
              <a:cs typeface="Georgia"/>
              <a:sym typeface="Georgia"/>
            </a:endParaRPr>
          </a:p>
          <a:p>
            <a:pPr indent="0" lvl="0" marL="0" marR="0" rtl="0" algn="l">
              <a:lnSpc>
                <a:spcPct val="100000"/>
              </a:lnSpc>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Většina českých učitelů si nepřeje otevírání škol, vyplynulo z informací Pedagogické komory, která uspořádala vlastní on-line průzkum.</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Ve facebookové skupině Pedagogické komory byla uspořádána rychlá anketa k vládnímu harmonogramu postupného otevírání škol. Nejvíce hlasujících (57 %) zastává názor, že </a:t>
            </a:r>
            <a:r>
              <a:rPr i="1" lang="cs-CZ" sz="850">
                <a:solidFill>
                  <a:schemeClr val="dk1"/>
                </a:solidFill>
                <a:latin typeface="Georgia"/>
                <a:ea typeface="Georgia"/>
                <a:cs typeface="Georgia"/>
                <a:sym typeface="Georgia"/>
              </a:rPr>
              <a:t>„ZŠ by měly být uzavřeny pro všechny žáky až do konce školního roku, realizovat by se měla výhradně výuka na dálku.“</a:t>
            </a:r>
            <a:r>
              <a:rPr lang="cs-CZ" sz="850">
                <a:solidFill>
                  <a:schemeClr val="dk1"/>
                </a:solidFill>
                <a:latin typeface="Georgia"/>
                <a:ea typeface="Georgia"/>
                <a:cs typeface="Georgia"/>
                <a:sym typeface="Georgia"/>
              </a:rPr>
              <a:t> Naopak nejméně respondentů (1 %) zvolilo možnost </a:t>
            </a:r>
            <a:r>
              <a:rPr i="1" lang="cs-CZ" sz="850">
                <a:solidFill>
                  <a:schemeClr val="dk1"/>
                </a:solidFill>
                <a:latin typeface="Georgia"/>
                <a:ea typeface="Georgia"/>
                <a:cs typeface="Georgia"/>
                <a:sym typeface="Georgia"/>
              </a:rPr>
              <a:t>„Souhlasím s postupným otevíráním ZŠ, jak je naplánováno vládou v harmonogramu.“</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„Nejčastější výtkou vůči ministerským manuálům bylo, že v nich není jednoznačně vyznačeno, co je pro školy povinné a co jsou pouze doporučení,“</a:t>
            </a:r>
            <a:r>
              <a:rPr lang="cs-CZ" sz="850">
                <a:solidFill>
                  <a:schemeClr val="dk1"/>
                </a:solidFill>
                <a:latin typeface="Georgia"/>
                <a:ea typeface="Georgia"/>
                <a:cs typeface="Georgia"/>
                <a:sym typeface="Georgia"/>
              </a:rPr>
              <a:t> sdělil Radek Sárközi, prezident spolku Pedagogická komora.</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 vyjádření ministra školství Roberta Plagy vyplývá, že většinu textu tvoří doporučení, která jsou nezávazná, nelze je tudíž nijak vymáhat a pro ředitele škol bude velmi obtížné je zajistit.</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Závazné jsou pouze ty části manuálů z MŠMT, které vycházejí z krizových opatření schválených vládou nebo Ministerstvem zdravotnictví. Jedná se především o výjimku, která umožňuje osobní přítomnost žáků posledních ročníků ZŠ a SŠ ve škole za účelem přípravy na zkoušky, stanovení maximálního počtu 15 žáků v jedné skupině, výjimku z nošení roušek ve třídách pro žáky i pedagogické pracovníky (pokud jsou zajištěny rozestupy alespoň 1,5 metru) nebo povinnost pro zákonné zástupce podepsat čestné prohlášení o neexistenci příznaků virového infekčního onemocnění před prvním příchodem žáka do školy.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Pro děti a pedagogy v mateřských školách navíc platí výjimka, že nemusí nosit roušky v celém areálu školy, ovšem počet dětí ve třídě nijak omezen není.</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„Zatímco na Slovensku byly uzavřeny plošně i mateřské školy a tamější vláda nyní začíná uvažovat o tom, že stanoví maximální počet dětí ve třídě na 12, v Česku mohly zůstat školky celou dobu otevřené pro běžný počet dětí, což je až 28 dětí ve třídě,“</a:t>
            </a:r>
            <a:r>
              <a:rPr lang="cs-CZ" sz="850">
                <a:solidFill>
                  <a:schemeClr val="dk1"/>
                </a:solidFill>
                <a:latin typeface="Georgia"/>
                <a:ea typeface="Georgia"/>
                <a:cs typeface="Georgia"/>
                <a:sym typeface="Georgia"/>
              </a:rPr>
              <a:t> upozorňuje Gabriel Lacková, ředitelka MŠ.</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Mateřským školám by mohla pomoci novela, která míří do senátu. V případě jejího schválení by rodiče, kteří nepošlou své dítě do školky, měli nárok na ošetřovné, i když bude otevřena. Návrh iniciovala Pedagogická komora. Petici, která tuto změnu požadovala, podepsalo skoro 5 000 signatářů.</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Největší problémy dodržet všechna hygienická pravidla budou mít základní školy. </a:t>
            </a:r>
            <a:r>
              <a:rPr i="1" lang="cs-CZ" sz="850">
                <a:solidFill>
                  <a:schemeClr val="dk1"/>
                </a:solidFill>
                <a:latin typeface="Georgia"/>
                <a:ea typeface="Georgia"/>
                <a:cs typeface="Georgia"/>
                <a:sym typeface="Georgia"/>
              </a:rPr>
              <a:t>„Velmi obtížné bude skloubit dosavadní výuku na dálku s provozem školních skupin na prvním stupni ZŠ, jak vláda plánuje od 25. května,“</a:t>
            </a:r>
            <a:r>
              <a:rPr lang="cs-CZ" sz="850">
                <a:solidFill>
                  <a:schemeClr val="dk1"/>
                </a:solidFill>
                <a:latin typeface="Georgia"/>
                <a:ea typeface="Georgia"/>
                <a:cs typeface="Georgia"/>
                <a:sym typeface="Georgia"/>
              </a:rPr>
              <a:t> dodal Zbyněk Mašek, ředitel ZŠ. </a:t>
            </a:r>
            <a:r>
              <a:rPr i="1" lang="cs-CZ" sz="850">
                <a:solidFill>
                  <a:schemeClr val="dk1"/>
                </a:solidFill>
                <a:latin typeface="Georgia"/>
                <a:ea typeface="Georgia"/>
                <a:cs typeface="Georgia"/>
                <a:sym typeface="Georgia"/>
              </a:rPr>
              <a:t>„Obzvláště pokud by se měly školy zároveň otevřít pro žáky všech ročníků druhého stupně, jak avizoval ministr školství Robert Plaga.“</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Dle analýzy ministerstva školství je 5 procent učitelů SŠ starších 65 let.</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bylo prováděno šetření?</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Kolik lidí se ankety účastnilo?</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víme o lidech, kteří se ankety účastnili, a jaké jsou předpoklady pro účast v anketě?</a:t>
            </a:r>
            <a:endParaRPr/>
          </a:p>
          <a:p>
            <a:pPr indent="0" lvl="0" marL="0" marR="0" rtl="0" algn="l">
              <a:spcBef>
                <a:spcPts val="0"/>
              </a:spcBef>
              <a:spcAft>
                <a:spcPts val="0"/>
              </a:spcAft>
              <a:buNone/>
            </a:pPr>
            <a:r>
              <a:t/>
            </a:r>
            <a:endParaRPr sz="850">
              <a:solidFill>
                <a:schemeClr val="dk1"/>
              </a:solidFill>
              <a:latin typeface="Calibri"/>
              <a:ea typeface="Calibri"/>
              <a:cs typeface="Calibri"/>
              <a:sym typeface="Calibri"/>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257" name="Google Shape;257;p12"/>
          <p:cNvGrpSpPr/>
          <p:nvPr/>
        </p:nvGrpSpPr>
        <p:grpSpPr>
          <a:xfrm>
            <a:off x="3658394" y="1998663"/>
            <a:ext cx="242886" cy="248197"/>
            <a:chOff x="7855830" y="1339070"/>
            <a:chExt cx="242886" cy="248197"/>
          </a:xfrm>
        </p:grpSpPr>
        <p:pic>
          <p:nvPicPr>
            <p:cNvPr id="258" name="Google Shape;258;p12"/>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59" name="Google Shape;259;p12"/>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1</a:t>
              </a:r>
              <a:endParaRPr/>
            </a:p>
          </p:txBody>
        </p:sp>
      </p:grpSp>
      <p:pic>
        <p:nvPicPr>
          <p:cNvPr id="260" name="Google Shape;260;p12"/>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61" name="Google Shape;261;p12"/>
          <p:cNvSpPr txBox="1"/>
          <p:nvPr/>
        </p:nvSpPr>
        <p:spPr>
          <a:xfrm>
            <a:off x="845325" y="10331628"/>
            <a:ext cx="5869024" cy="536044"/>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a:t>
            </a:r>
            <a:r>
              <a:rPr lang="cs-CZ" sz="800" u="sng">
                <a:solidFill>
                  <a:srgbClr val="B9C7D4"/>
                </a:solidFill>
                <a:latin typeface="Calibri"/>
                <a:ea typeface="Calibri"/>
                <a:cs typeface="Calibri"/>
                <a:sym typeface="Calibri"/>
                <a:hlinkClick r:id="rId6">
                  <a:extLst>
                    <a:ext uri="{A12FA001-AC4F-418D-AE19-62706E023703}">
                      <ahyp:hlinkClr val="tx"/>
                    </a:ext>
                  </a:extLst>
                </a:hlinkClick>
              </a:rPr>
              <a:t>https://www.novinky.cz/veda-skoly/clanek/vetsina-ucitelu-by-uz-skoly-neotevrela-40324319</a:t>
            </a:r>
            <a:r>
              <a:rPr lang="cs-CZ" sz="800">
                <a:solidFill>
                  <a:srgbClr val="B9C7D4"/>
                </a:solidFill>
                <a:latin typeface="Calibri"/>
                <a:ea typeface="Calibri"/>
                <a:cs typeface="Calibri"/>
                <a:sym typeface="Calibri"/>
              </a:rPr>
              <a:t>  </a:t>
            </a:r>
            <a:endParaRPr/>
          </a:p>
          <a:p>
            <a:pPr indent="0" lvl="0" marL="0" marR="0" rtl="0" algn="l">
              <a:spcBef>
                <a:spcPts val="0"/>
              </a:spcBef>
              <a:spcAft>
                <a:spcPts val="0"/>
              </a:spcAft>
              <a:buNone/>
            </a:pPr>
            <a:r>
              <a:rPr lang="cs-CZ" sz="1800">
                <a:solidFill>
                  <a:schemeClr val="dk1"/>
                </a:solidFill>
                <a:latin typeface="Calibri"/>
                <a:ea typeface="Calibri"/>
                <a:cs typeface="Calibri"/>
                <a:sym typeface="Calibri"/>
              </a:rPr>
              <a:t> </a:t>
            </a:r>
            <a:endParaRPr/>
          </a:p>
          <a:p>
            <a:pPr indent="0" lvl="0" marL="0" marR="0" rtl="0" algn="ctr">
              <a:spcBef>
                <a:spcPts val="0"/>
              </a:spcBef>
              <a:spcAft>
                <a:spcPts val="0"/>
              </a:spcAft>
              <a:buNone/>
            </a:pPr>
            <a:r>
              <a:t/>
            </a:r>
            <a:endParaRPr sz="800">
              <a:solidFill>
                <a:srgbClr val="B9C7D4"/>
              </a:solidFill>
              <a:latin typeface="Calibri"/>
              <a:ea typeface="Calibri"/>
              <a:cs typeface="Calibri"/>
              <a:sym typeface="Calibri"/>
            </a:endParaRPr>
          </a:p>
        </p:txBody>
      </p:sp>
      <p:pic>
        <p:nvPicPr>
          <p:cNvPr id="262" name="Google Shape;262;p12"/>
          <p:cNvPicPr preferRelativeResize="0"/>
          <p:nvPr/>
        </p:nvPicPr>
        <p:blipFill rotWithShape="1">
          <a:blip r:embed="rId7">
            <a:alphaModFix/>
          </a:blip>
          <a:srcRect b="0" l="0" r="0" t="0"/>
          <a:stretch/>
        </p:blipFill>
        <p:spPr>
          <a:xfrm>
            <a:off x="2007058" y="963079"/>
            <a:ext cx="584200" cy="647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13"/>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sp>
        <p:nvSpPr>
          <p:cNvPr id="268" name="Google Shape;268;p13"/>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269" name="Google Shape;269;p13"/>
          <p:cNvSpPr txBox="1"/>
          <p:nvPr/>
        </p:nvSpPr>
        <p:spPr>
          <a:xfrm>
            <a:off x="1230536" y="3115653"/>
            <a:ext cx="5114846" cy="5745804"/>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2000">
                <a:solidFill>
                  <a:schemeClr val="dk1"/>
                </a:solidFill>
                <a:latin typeface="Georgia"/>
                <a:ea typeface="Georgia"/>
                <a:cs typeface="Georgia"/>
                <a:sym typeface="Georgia"/>
              </a:rPr>
              <a:t>Neotevírejte školy, žádají rodiče. Plaga dostane petici s 80 tisíci podpisy</a:t>
            </a:r>
            <a:endParaRPr sz="200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Více než 80 tisíc lidí podepsalo petici, kterou žádají ministra školství Roberta Plagu, aby školy zůstaly uzavřeny do konce školního roku. Podle předsedy spolku Fórum rodičů Petra Chaluše byla petice v sobotu odeslána na Ministerstvo školství a další místa. Signatáři se obávají, že by otevření škol zrychlilo šíření nákazy.</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i="1" lang="cs-CZ" sz="850">
                <a:solidFill>
                  <a:schemeClr val="dk1"/>
                </a:solidFill>
                <a:latin typeface="Georgia"/>
                <a:ea typeface="Georgia"/>
                <a:cs typeface="Georgia"/>
                <a:sym typeface="Georgia"/>
              </a:rPr>
              <a:t>„Petice za uzavření škol do konce školního roku byla dnes odeslána s více než 80 000 podpisy občanů na Ministerstvo školství, Ministerstvo zdravotnictví, Centrální řídící tým COVID-19, Ústřední krizový štáb, petiční výbory Sněmovny a Senátu,“</a:t>
            </a:r>
            <a:r>
              <a:rPr lang="cs-CZ" sz="850">
                <a:solidFill>
                  <a:schemeClr val="dk1"/>
                </a:solidFill>
                <a:latin typeface="Georgia"/>
                <a:ea typeface="Georgia"/>
                <a:cs typeface="Georgia"/>
                <a:sym typeface="Georgia"/>
              </a:rPr>
              <a:t> uvedl Chaluš. Dodal, že Fórum rodičů, které petici podpořilo, bude s jejími autory nadále reagovat na odpovědi úřadů a vyjadřovat se ke změnám plánů na otevření škol.</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Chaluš už dříve uvedl, že řada rodičů považuje nošení roušek ve školách, o kterém se zmiňovali jak Plaga, tak i náměstek Ministerstva zdravotnictví Roman Prymula, za nezdravé. Roušky, stejně jako povinné dodržování rozestupů, by podle nich neměly na učení dětí dobrý vliv. Na to, že jsou úvahy o rouškách ve školách problematické, upozornil tento týden také spolek Učitelská platforma.</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Signatáři petice se obávají i toho, že pobyt v uzavřených prostorách podpoří přenos nákazy a ohrozí zdraví učitelů i starších členů rodin. Podle nich je také nemožné, aby zmíněná pravidla dodržovaly děti v mateřských školách. Upozornili na to, že není jasné, jak by bylo řešeno například společné stravování.</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Signatáři petice tedy navrhují, aby výuka na dálku pokračovala až do letních prázdnin. Podle nich se většina učitelů s on-line výukou už seznámila a změna jim umožní si učivo i vhodně naplánovat. Podobně se tento týden vyjádřila i předsedkyně Učitelské platformy Petra Mazancová.</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S peticí nesouhlasí předseda pražské pobočky Asociace speciálních pedagogů Jiří Pilař. Pro děti se speciálními vzdělávacími potřebami je podle něj výuka přes internet problematická. Míní, že by bylo dobře, aby se děti do škol vrátily co nejdříve.</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Podle dřívějších informací se s otevřením škol počítá po polovině května. Podobně se nyní vyjádřil i ministr zdravotnictví Adam Vojtěch. </a:t>
            </a:r>
            <a:r>
              <a:rPr i="1" lang="cs-CZ" sz="850">
                <a:solidFill>
                  <a:schemeClr val="dk1"/>
                </a:solidFill>
                <a:latin typeface="Georgia"/>
                <a:ea typeface="Georgia"/>
                <a:cs typeface="Georgia"/>
                <a:sym typeface="Georgia"/>
              </a:rPr>
              <a:t>„Ke konci května by již mělo být riziko šíření nákazy jen velmi malé</a:t>
            </a:r>
            <a:r>
              <a:rPr lang="cs-CZ" sz="850">
                <a:solidFill>
                  <a:schemeClr val="dk1"/>
                </a:solidFill>
                <a:latin typeface="Georgia"/>
                <a:ea typeface="Georgia"/>
                <a:cs typeface="Georgia"/>
                <a:sym typeface="Georgia"/>
              </a:rPr>
              <a:t>,“ reagoval na petici.</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1800">
                <a:solidFill>
                  <a:schemeClr val="dk1"/>
                </a:solidFill>
                <a:latin typeface="Georgia"/>
                <a:ea typeface="Georgia"/>
                <a:cs typeface="Georgia"/>
                <a:sym typeface="Georgia"/>
              </a:rPr>
              <a:t> </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se petice šířila?</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víme o lidech, kteří petici podepsali?</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270" name="Google Shape;270;p13"/>
          <p:cNvGrpSpPr/>
          <p:nvPr/>
        </p:nvGrpSpPr>
        <p:grpSpPr>
          <a:xfrm>
            <a:off x="3658394" y="1998663"/>
            <a:ext cx="242886" cy="248197"/>
            <a:chOff x="7855830" y="1339070"/>
            <a:chExt cx="242886" cy="248197"/>
          </a:xfrm>
        </p:grpSpPr>
        <p:pic>
          <p:nvPicPr>
            <p:cNvPr id="271" name="Google Shape;271;p13"/>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72" name="Google Shape;272;p13"/>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1</a:t>
              </a:r>
              <a:endParaRPr/>
            </a:p>
          </p:txBody>
        </p:sp>
      </p:grpSp>
      <p:pic>
        <p:nvPicPr>
          <p:cNvPr id="273" name="Google Shape;273;p13"/>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74" name="Google Shape;274;p13"/>
          <p:cNvSpPr txBox="1"/>
          <p:nvPr/>
        </p:nvSpPr>
        <p:spPr>
          <a:xfrm>
            <a:off x="845325" y="10331628"/>
            <a:ext cx="5869024" cy="38215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a:t>
            </a:r>
            <a:r>
              <a:rPr lang="cs-CZ" sz="800" u="sng">
                <a:solidFill>
                  <a:srgbClr val="B9C7D4"/>
                </a:solidFill>
                <a:latin typeface="Calibri"/>
                <a:ea typeface="Calibri"/>
                <a:cs typeface="Calibri"/>
                <a:sym typeface="Calibri"/>
                <a:hlinkClick r:id="rId6">
                  <a:extLst>
                    <a:ext uri="{A12FA001-AC4F-418D-AE19-62706E023703}">
                      <ahyp:hlinkClr val="tx"/>
                    </a:ext>
                  </a:extLst>
                </a:hlinkClick>
              </a:rPr>
              <a:t>https://www.idnes.cz/zpravy/domaci/koronavirus-uzavrene-skoly-petice-deti.A200411_153821_domaci_knn</a:t>
            </a:r>
            <a:r>
              <a:rPr lang="cs-CZ" sz="800">
                <a:solidFill>
                  <a:srgbClr val="B9C7D4"/>
                </a:solidFill>
                <a:latin typeface="Calibri"/>
                <a:ea typeface="Calibri"/>
                <a:cs typeface="Calibri"/>
                <a:sym typeface="Calibri"/>
              </a:rPr>
              <a:t> </a:t>
            </a:r>
            <a:endParaRPr/>
          </a:p>
          <a:p>
            <a:pPr indent="0" lvl="0" marL="0" marR="0" rtl="0" algn="l">
              <a:spcBef>
                <a:spcPts val="0"/>
              </a:spcBef>
              <a:spcAft>
                <a:spcPts val="0"/>
              </a:spcAft>
              <a:buNone/>
            </a:pPr>
            <a:r>
              <a:rPr lang="cs-CZ" sz="800">
                <a:solidFill>
                  <a:srgbClr val="B9C7D4"/>
                </a:solidFill>
                <a:latin typeface="Calibri"/>
                <a:ea typeface="Calibri"/>
                <a:cs typeface="Calibri"/>
                <a:sym typeface="Calibri"/>
              </a:rPr>
              <a:t> </a:t>
            </a:r>
            <a:endParaRPr/>
          </a:p>
          <a:p>
            <a:pPr indent="0" lvl="0" marL="0" marR="0" rtl="0" algn="ctr">
              <a:spcBef>
                <a:spcPts val="0"/>
              </a:spcBef>
              <a:spcAft>
                <a:spcPts val="0"/>
              </a:spcAft>
              <a:buNone/>
            </a:pPr>
            <a:r>
              <a:t/>
            </a:r>
            <a:endParaRPr sz="800">
              <a:solidFill>
                <a:srgbClr val="B9C7D4"/>
              </a:solidFill>
              <a:latin typeface="Calibri"/>
              <a:ea typeface="Calibri"/>
              <a:cs typeface="Calibri"/>
              <a:sym typeface="Calibri"/>
            </a:endParaRPr>
          </a:p>
        </p:txBody>
      </p:sp>
      <p:pic>
        <p:nvPicPr>
          <p:cNvPr id="275" name="Google Shape;275;p13"/>
          <p:cNvPicPr preferRelativeResize="0"/>
          <p:nvPr/>
        </p:nvPicPr>
        <p:blipFill rotWithShape="1">
          <a:blip r:embed="rId7">
            <a:alphaModFix/>
          </a:blip>
          <a:srcRect b="0" l="0" r="0" t="0"/>
          <a:stretch/>
        </p:blipFill>
        <p:spPr>
          <a:xfrm>
            <a:off x="1593106" y="1019246"/>
            <a:ext cx="1066800" cy="647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14"/>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sp>
        <p:nvSpPr>
          <p:cNvPr id="281" name="Google Shape;281;p14"/>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282" name="Google Shape;282;p14"/>
          <p:cNvSpPr txBox="1"/>
          <p:nvPr/>
        </p:nvSpPr>
        <p:spPr>
          <a:xfrm>
            <a:off x="1230536" y="3115653"/>
            <a:ext cx="5114846" cy="6315190"/>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2000">
                <a:solidFill>
                  <a:schemeClr val="dk1"/>
                </a:solidFill>
                <a:latin typeface="Georgia"/>
                <a:ea typeface="Georgia"/>
                <a:cs typeface="Georgia"/>
                <a:sym typeface="Georgia"/>
              </a:rPr>
              <a:t>Petici za dobrovolný návrat dětí do škol podepsalo přes 6000 lidí, mnozí rodiče domácí výuku nezvládají</a:t>
            </a:r>
            <a:endParaRPr sz="2000">
              <a:solidFill>
                <a:schemeClr val="dk1"/>
              </a:solidFill>
              <a:latin typeface="Georgia"/>
              <a:ea typeface="Georgia"/>
              <a:cs typeface="Georgia"/>
              <a:sym typeface="Georgia"/>
            </a:endParaRPr>
          </a:p>
          <a:p>
            <a:pPr indent="0" lvl="0" marL="0" marR="0" rtl="0" algn="l">
              <a:spcBef>
                <a:spcPts val="0"/>
              </a:spcBef>
              <a:spcAft>
                <a:spcPts val="0"/>
              </a:spcAft>
              <a:buNone/>
            </a:pPr>
            <a:r>
              <a:rPr b="1" lang="cs-CZ" sz="1800">
                <a:solidFill>
                  <a:schemeClr val="dk1"/>
                </a:solidFill>
                <a:latin typeface="Georgia"/>
                <a:ea typeface="Georgia"/>
                <a:cs typeface="Georgia"/>
                <a:sym typeface="Georgia"/>
              </a:rPr>
              <a:t> </a:t>
            </a:r>
            <a:endParaRPr sz="180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Více než 80 tisíc lidí podepsalo petici, kterou žádají ministra školství Roberta Plagu, aby školy zůstaly uzavřeny do konce školního roku. Podle předsedy spolku Fórum rodičů Petra Chaluše byla petice v sobotu odeslána na ministerstvo školství a další místa. Signatáři se obávají, že by otevření škol zrychlilo šíření nákazy.</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Odpůrci požadavku uzavření škol až do konce školního roku vyzývají v petici ministra zdravotnictví Adama Vojtěcha (za ANO), aby umožnil dobrovolný návrat dětí do škol. Děti podle nich mají právo na kvalitní vzdělávání a setkávání s vrstevníky.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Mnozí rodiče podle autorů petice nezvládají svým dětem s učením doma pomoct. Petici podepsalo dosud kolem 6000 lidí. K jiné petici za zavření škol do prázdnin se připojilo zhruba 91 000 lidí. O možnostech otevírání škol má dnes jednat vláda.</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„Voláme po odborné platformě a hledání alternativy, které by všem dětem bez rozdílu umožnily kvalitní vzdělávání i v současné situaci. Není možné strašit veřejnost nepromyšlenými výroky o rouškách ve školách a rozestupech. Pojďme hledat konstruktivní řešení, které zajistí dobrovolný návrat do škol těm, kteří to potřebují,“ stojí v nové petici. Podle jejích autorů není možné zavření škol prodlužovat na základě pouhé obavy.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Podle autorů podpisové akce se v dětském kolektivu vyskytuje rozličné množství nemocí, kterými se děti od narození musí nakazit. Covid-19 tu podle nich může být i na podzim a školy zavřené napořád zůstat nemohou.</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Škola podle signatářů představuje i důležité místo pro budování vztahů mezi dětmi. Těm se podle nich stýská po kamarádech a obvyklých aktivitách. „Samotná izolace s rodiči navíc pro mnoho z nich představuje velkou stresovou zátěž, stejně tak pro rodiče,“ stojí v petici.</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Podle ní se někteří rodiče nyní nestíhají dětem plně věnovat, protože musí pracovat z domova. Někteří k tomu nemají ani nutné vybavení či pedagogické schopnosti, upozorňují signatáři. Navíc podle nich spousta škol doposud nebyla schopná zprovoznit výuku on-line a vzdělávání řeší jen zadáváním úkolů přes e-mail a delegováním požadavků na rodiče.</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„Ve velkých městech jsou děti navíc celý den zavřené v bytech a pro mnoho rodin se tak aktuální situace stává neúnosnou,“ stojí v petici. V nelehké situaci jsou podle ní například samoživitelky, rodiče pracující na dohodu o provedení práce či děti ze sociálně slabých rodin nebo děti s poruchami učení či psychickými problémy.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283" name="Google Shape;283;p14"/>
          <p:cNvGrpSpPr/>
          <p:nvPr/>
        </p:nvGrpSpPr>
        <p:grpSpPr>
          <a:xfrm>
            <a:off x="3658394" y="1998663"/>
            <a:ext cx="242886" cy="248197"/>
            <a:chOff x="7855830" y="1339070"/>
            <a:chExt cx="242886" cy="248197"/>
          </a:xfrm>
        </p:grpSpPr>
        <p:pic>
          <p:nvPicPr>
            <p:cNvPr id="284" name="Google Shape;284;p14"/>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85" name="Google Shape;285;p14"/>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1</a:t>
              </a:r>
              <a:endParaRPr/>
            </a:p>
          </p:txBody>
        </p:sp>
      </p:grpSp>
      <p:pic>
        <p:nvPicPr>
          <p:cNvPr id="286" name="Google Shape;286;p14"/>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87" name="Google Shape;287;p14"/>
          <p:cNvSpPr txBox="1"/>
          <p:nvPr/>
        </p:nvSpPr>
        <p:spPr>
          <a:xfrm>
            <a:off x="494100" y="10331628"/>
            <a:ext cx="6571475"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a:t>
            </a:r>
            <a:r>
              <a:rPr lang="cs-CZ" sz="800" u="sng">
                <a:solidFill>
                  <a:srgbClr val="B9C7D4"/>
                </a:solidFill>
                <a:latin typeface="Calibri"/>
                <a:ea typeface="Calibri"/>
                <a:cs typeface="Calibri"/>
                <a:sym typeface="Calibri"/>
                <a:hlinkClick r:id="rId6">
                  <a:extLst>
                    <a:ext uri="{A12FA001-AC4F-418D-AE19-62706E023703}">
                      <ahyp:hlinkClr val="tx"/>
                    </a:ext>
                  </a:extLst>
                </a:hlinkClick>
              </a:rPr>
              <a:t>https://www.lidovky.cz/domov/petici-za-otevreni-skol-podepsalo-pres-6000-lidi-mnozi-rodice-domaci-vyuku-nezvladaji.A200414_104727_ln_domov_ele</a:t>
            </a:r>
            <a:r>
              <a:rPr lang="cs-CZ" sz="800">
                <a:solidFill>
                  <a:srgbClr val="B9C7D4"/>
                </a:solidFill>
                <a:latin typeface="Calibri"/>
                <a:ea typeface="Calibri"/>
                <a:cs typeface="Calibri"/>
                <a:sym typeface="Calibri"/>
              </a:rPr>
              <a:t> </a:t>
            </a:r>
            <a:endParaRPr/>
          </a:p>
        </p:txBody>
      </p:sp>
      <p:pic>
        <p:nvPicPr>
          <p:cNvPr id="288" name="Google Shape;288;p14"/>
          <p:cNvPicPr preferRelativeResize="0"/>
          <p:nvPr/>
        </p:nvPicPr>
        <p:blipFill rotWithShape="1">
          <a:blip r:embed="rId7">
            <a:alphaModFix/>
          </a:blip>
          <a:srcRect b="0" l="0" r="0" t="0"/>
          <a:stretch/>
        </p:blipFill>
        <p:spPr>
          <a:xfrm>
            <a:off x="1716373" y="1006546"/>
            <a:ext cx="444500" cy="635000"/>
          </a:xfrm>
          <a:prstGeom prst="rect">
            <a:avLst/>
          </a:prstGeom>
          <a:noFill/>
          <a:ln>
            <a:noFill/>
          </a:ln>
        </p:spPr>
      </p:pic>
      <p:pic>
        <p:nvPicPr>
          <p:cNvPr id="289" name="Google Shape;289;p14"/>
          <p:cNvPicPr preferRelativeResize="0"/>
          <p:nvPr/>
        </p:nvPicPr>
        <p:blipFill rotWithShape="1">
          <a:blip r:embed="rId7">
            <a:alphaModFix/>
          </a:blip>
          <a:srcRect b="0" l="0" r="0" t="0"/>
          <a:stretch/>
        </p:blipFill>
        <p:spPr>
          <a:xfrm>
            <a:off x="2160873" y="1001772"/>
            <a:ext cx="444500" cy="635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id="294" name="Google Shape;294;p15"/>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295" name="Google Shape;295;p15"/>
          <p:cNvGrpSpPr/>
          <p:nvPr/>
        </p:nvGrpSpPr>
        <p:grpSpPr>
          <a:xfrm>
            <a:off x="3658394" y="1998663"/>
            <a:ext cx="242886" cy="248197"/>
            <a:chOff x="7855830" y="1339070"/>
            <a:chExt cx="242886" cy="248197"/>
          </a:xfrm>
        </p:grpSpPr>
        <p:pic>
          <p:nvPicPr>
            <p:cNvPr id="296" name="Google Shape;296;p15"/>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97" name="Google Shape;297;p15"/>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298" name="Google Shape;298;p15"/>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299" name="Google Shape;299;p15"/>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300" name="Google Shape;300;p15"/>
          <p:cNvSpPr txBox="1"/>
          <p:nvPr/>
        </p:nvSpPr>
        <p:spPr>
          <a:xfrm>
            <a:off x="494100" y="10331628"/>
            <a:ext cx="6571475"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a:t>
            </a:r>
            <a:r>
              <a:rPr lang="cs-CZ" sz="800" u="sng">
                <a:solidFill>
                  <a:srgbClr val="B9C7D4"/>
                </a:solidFill>
                <a:latin typeface="Calibri"/>
                <a:ea typeface="Calibri"/>
                <a:cs typeface="Calibri"/>
                <a:sym typeface="Calibri"/>
                <a:hlinkClick r:id="rId6">
                  <a:extLst>
                    <a:ext uri="{A12FA001-AC4F-418D-AE19-62706E023703}">
                      <ahyp:hlinkClr val="tx"/>
                    </a:ext>
                  </a:extLst>
                </a:hlinkClick>
              </a:rPr>
              <a:t>https://www.lidovky.cz/domov/petici-za-otevreni-skol-podepsalo-pres-6000-lidi-mnozi-rodice-domaci-vyuku-nezvladaji.A200414_104727_ln_domov_ele</a:t>
            </a:r>
            <a:r>
              <a:rPr lang="cs-CZ" sz="800">
                <a:solidFill>
                  <a:srgbClr val="B9C7D4"/>
                </a:solidFill>
                <a:latin typeface="Calibri"/>
                <a:ea typeface="Calibri"/>
                <a:cs typeface="Calibri"/>
                <a:sym typeface="Calibri"/>
              </a:rPr>
              <a:t> </a:t>
            </a:r>
            <a:endParaRPr/>
          </a:p>
        </p:txBody>
      </p:sp>
      <p:sp>
        <p:nvSpPr>
          <p:cNvPr id="301" name="Google Shape;301;p15"/>
          <p:cNvSpPr txBox="1"/>
          <p:nvPr/>
        </p:nvSpPr>
        <p:spPr>
          <a:xfrm>
            <a:off x="1230536" y="3115653"/>
            <a:ext cx="5114846" cy="1975541"/>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lang="cs-CZ" sz="850">
                <a:solidFill>
                  <a:schemeClr val="dk1"/>
                </a:solidFill>
                <a:latin typeface="Georgia"/>
                <a:ea typeface="Georgia"/>
                <a:cs typeface="Georgia"/>
                <a:sym typeface="Georgia"/>
              </a:rPr>
              <a:t>Již dříve vznikla petice, která požaduje naopak uzavření škol do konce června. Její autoři ji se zhruba 80 000 podpisy v sobotu odeslali na ministerstvo školství a další místa. Od té doby se k ní připojilo dalších asi 11 000 lidí. Signatáři této petice se obávají, že by otevření škol zrychlilo nákazu covid-19. Také se jim nelíbí, že by děti při vyučování možná musely nosit roušky.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Školy jsou uzavřeny od 11. března. Podle dřívějších informací by se mohly otevřít v polovině května. Hlavní hygienička Jana Rážová ale v pondělí řekla, že epidemiologové nedoporučují úplné otevření škol do konce školního roku. Prioritu by podle ní měli mít žáci, kteří zakončují ročník nějakou závěrečnou nebo postupovou zkouškou.</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se petice šířila?</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víme o lidech, kteří petici podepsali?</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302" name="Google Shape;302;p15"/>
          <p:cNvPicPr preferRelativeResize="0"/>
          <p:nvPr/>
        </p:nvPicPr>
        <p:blipFill rotWithShape="1">
          <a:blip r:embed="rId7">
            <a:alphaModFix/>
          </a:blip>
          <a:srcRect b="0" l="0" r="0" t="0"/>
          <a:stretch/>
        </p:blipFill>
        <p:spPr>
          <a:xfrm>
            <a:off x="1716373" y="1006546"/>
            <a:ext cx="444500" cy="635000"/>
          </a:xfrm>
          <a:prstGeom prst="rect">
            <a:avLst/>
          </a:prstGeom>
          <a:noFill/>
          <a:ln>
            <a:noFill/>
          </a:ln>
        </p:spPr>
      </p:pic>
      <p:pic>
        <p:nvPicPr>
          <p:cNvPr id="303" name="Google Shape;303;p15"/>
          <p:cNvPicPr preferRelativeResize="0"/>
          <p:nvPr/>
        </p:nvPicPr>
        <p:blipFill rotWithShape="1">
          <a:blip r:embed="rId7">
            <a:alphaModFix/>
          </a:blip>
          <a:srcRect b="0" l="0" r="0" t="0"/>
          <a:stretch/>
        </p:blipFill>
        <p:spPr>
          <a:xfrm>
            <a:off x="2160873" y="1001772"/>
            <a:ext cx="444500" cy="635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id="308" name="Google Shape;308;p16"/>
          <p:cNvPicPr preferRelativeResize="0"/>
          <p:nvPr/>
        </p:nvPicPr>
        <p:blipFill rotWithShape="1">
          <a:blip r:embed="rId3">
            <a:alphaModFix/>
          </a:blip>
          <a:srcRect b="0" l="0" r="0" t="0"/>
          <a:stretch/>
        </p:blipFill>
        <p:spPr>
          <a:xfrm>
            <a:off x="1518402" y="5875804"/>
            <a:ext cx="4705295" cy="1617068"/>
          </a:xfrm>
          <a:prstGeom prst="rect">
            <a:avLst/>
          </a:prstGeom>
          <a:noFill/>
          <a:ln>
            <a:noFill/>
          </a:ln>
        </p:spPr>
      </p:pic>
      <p:pic>
        <p:nvPicPr>
          <p:cNvPr id="309" name="Google Shape;309;p16"/>
          <p:cNvPicPr preferRelativeResize="0"/>
          <p:nvPr/>
        </p:nvPicPr>
        <p:blipFill rotWithShape="1">
          <a:blip r:embed="rId4">
            <a:alphaModFix/>
          </a:blip>
          <a:srcRect b="0" l="0" r="0" t="0"/>
          <a:stretch/>
        </p:blipFill>
        <p:spPr>
          <a:xfrm>
            <a:off x="1964848" y="1006546"/>
            <a:ext cx="584200" cy="635000"/>
          </a:xfrm>
          <a:prstGeom prst="rect">
            <a:avLst/>
          </a:prstGeom>
          <a:noFill/>
          <a:ln>
            <a:noFill/>
          </a:ln>
        </p:spPr>
      </p:pic>
      <p:sp>
        <p:nvSpPr>
          <p:cNvPr id="310" name="Google Shape;310;p16"/>
          <p:cNvSpPr txBox="1"/>
          <p:nvPr>
            <p:ph type="ctrTitle"/>
          </p:nvPr>
        </p:nvSpPr>
        <p:spPr>
          <a:xfrm>
            <a:off x="2623662" y="931333"/>
            <a:ext cx="3104891" cy="785427"/>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CC0000"/>
              </a:buClr>
              <a:buSzPct val="100000"/>
              <a:buFont typeface="Arial Black"/>
              <a:buNone/>
            </a:pPr>
            <a:r>
              <a:rPr lang="cs-CZ"/>
              <a:t>URČI DLE ZPRÁVY UDÁLOST</a:t>
            </a:r>
            <a:endParaRPr/>
          </a:p>
        </p:txBody>
      </p:sp>
      <p:sp>
        <p:nvSpPr>
          <p:cNvPr id="311" name="Google Shape;311;p16"/>
          <p:cNvSpPr/>
          <p:nvPr/>
        </p:nvSpPr>
        <p:spPr>
          <a:xfrm>
            <a:off x="2078037" y="2037302"/>
            <a:ext cx="3403600" cy="492759"/>
          </a:xfrm>
          <a:custGeom>
            <a:rect b="b" l="l" r="r" t="t"/>
            <a:pathLst>
              <a:path extrusionOk="0" h="492760" w="5038090">
                <a:moveTo>
                  <a:pt x="4883823" y="0"/>
                </a:moveTo>
                <a:lnTo>
                  <a:pt x="153885" y="0"/>
                </a:lnTo>
                <a:lnTo>
                  <a:pt x="105246" y="7845"/>
                </a:lnTo>
                <a:lnTo>
                  <a:pt x="63003" y="29690"/>
                </a:lnTo>
                <a:lnTo>
                  <a:pt x="29691" y="63000"/>
                </a:lnTo>
                <a:lnTo>
                  <a:pt x="7845" y="105239"/>
                </a:lnTo>
                <a:lnTo>
                  <a:pt x="0" y="153873"/>
                </a:lnTo>
                <a:lnTo>
                  <a:pt x="0" y="338366"/>
                </a:lnTo>
                <a:lnTo>
                  <a:pt x="7845" y="387005"/>
                </a:lnTo>
                <a:lnTo>
                  <a:pt x="29691" y="429248"/>
                </a:lnTo>
                <a:lnTo>
                  <a:pt x="63003" y="462560"/>
                </a:lnTo>
                <a:lnTo>
                  <a:pt x="105246" y="484406"/>
                </a:lnTo>
                <a:lnTo>
                  <a:pt x="153885" y="492251"/>
                </a:lnTo>
                <a:lnTo>
                  <a:pt x="4883823" y="492251"/>
                </a:lnTo>
                <a:lnTo>
                  <a:pt x="4932456" y="484406"/>
                </a:lnTo>
                <a:lnTo>
                  <a:pt x="4974695" y="462560"/>
                </a:lnTo>
                <a:lnTo>
                  <a:pt x="5008005" y="429248"/>
                </a:lnTo>
                <a:lnTo>
                  <a:pt x="5029851" y="387005"/>
                </a:lnTo>
                <a:lnTo>
                  <a:pt x="5037696" y="338366"/>
                </a:lnTo>
                <a:lnTo>
                  <a:pt x="5037696" y="153873"/>
                </a:lnTo>
                <a:lnTo>
                  <a:pt x="5029851" y="105239"/>
                </a:lnTo>
                <a:lnTo>
                  <a:pt x="5008005" y="63000"/>
                </a:lnTo>
                <a:lnTo>
                  <a:pt x="4974695" y="29690"/>
                </a:lnTo>
                <a:lnTo>
                  <a:pt x="4932456" y="7845"/>
                </a:lnTo>
                <a:lnTo>
                  <a:pt x="4883823" y="0"/>
                </a:lnTo>
                <a:close/>
              </a:path>
            </a:pathLst>
          </a:custGeom>
          <a:solidFill>
            <a:srgbClr val="E6E7E8"/>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cs-CZ" sz="1400">
                <a:solidFill>
                  <a:schemeClr val="dk1"/>
                </a:solidFill>
                <a:latin typeface="Arial"/>
                <a:ea typeface="Arial"/>
                <a:cs typeface="Arial"/>
                <a:sym typeface="Arial"/>
              </a:rPr>
              <a:t>Děti a sítě</a:t>
            </a:r>
            <a:endParaRPr/>
          </a:p>
        </p:txBody>
      </p:sp>
      <p:pic>
        <p:nvPicPr>
          <p:cNvPr id="312" name="Google Shape;312;p16"/>
          <p:cNvPicPr preferRelativeResize="0"/>
          <p:nvPr/>
        </p:nvPicPr>
        <p:blipFill rotWithShape="1">
          <a:blip r:embed="rId5">
            <a:alphaModFix/>
          </a:blip>
          <a:srcRect b="0" l="0" r="0" t="0"/>
          <a:stretch/>
        </p:blipFill>
        <p:spPr>
          <a:xfrm>
            <a:off x="1504623" y="3247551"/>
            <a:ext cx="4705295" cy="1466769"/>
          </a:xfrm>
          <a:prstGeom prst="rect">
            <a:avLst/>
          </a:prstGeom>
          <a:noFill/>
          <a:ln>
            <a:noFill/>
          </a:ln>
        </p:spPr>
      </p:pic>
      <p:pic>
        <p:nvPicPr>
          <p:cNvPr id="313" name="Google Shape;313;p16"/>
          <p:cNvPicPr preferRelativeResize="0"/>
          <p:nvPr/>
        </p:nvPicPr>
        <p:blipFill rotWithShape="1">
          <a:blip r:embed="rId6">
            <a:alphaModFix/>
          </a:blip>
          <a:srcRect b="0" l="0" r="0" t="0"/>
          <a:stretch/>
        </p:blipFill>
        <p:spPr>
          <a:xfrm>
            <a:off x="3175" y="-31346"/>
            <a:ext cx="7556500" cy="635000"/>
          </a:xfrm>
          <a:prstGeom prst="rect">
            <a:avLst/>
          </a:prstGeom>
          <a:noFill/>
          <a:ln>
            <a:noFill/>
          </a:ln>
        </p:spPr>
      </p:pic>
      <p:sp>
        <p:nvSpPr>
          <p:cNvPr id="314" name="Google Shape;314;p16"/>
          <p:cNvSpPr txBox="1"/>
          <p:nvPr/>
        </p:nvSpPr>
        <p:spPr>
          <a:xfrm>
            <a:off x="1486685" y="8173835"/>
            <a:ext cx="5114846" cy="1713931"/>
          </a:xfrm>
          <a:prstGeom prst="rect">
            <a:avLst/>
          </a:prstGeom>
          <a:noFill/>
          <a:ln>
            <a:noFill/>
          </a:ln>
        </p:spPr>
        <p:txBody>
          <a:bodyPr anchorCtr="0" anchor="t" bIns="0" lIns="0" spcFirstLastPara="1" rIns="0" wrap="square" tIns="13325">
            <a:spAutoFit/>
          </a:bodyPr>
          <a:lstStyle/>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Uveďte, jak se v článcích píše o problémových uživatelích.</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 Uveďte, jak se v článcích píše o bezproblémových uživatelích.</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Uveďte, jak se v článcích píše o neuživatelích.</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S jakými zdroji obě redakce pracovaly?</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Najděte odkaz na studii v češtině a uveďte, podle jakých klíčových slov jste ji našli.</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Proč je jeden článek delší než ten druhý?</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 Co je FoMo, NoMoFobia a netolismus?</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Arial"/>
                <a:ea typeface="Arial"/>
                <a:cs typeface="Arial"/>
                <a:sym typeface="Arial"/>
              </a:rPr>
              <a:t>Jaké závislosti mohou v digitálním prostředí vznikat?</a:t>
            </a:r>
            <a:endParaRPr/>
          </a:p>
          <a:p>
            <a:pPr indent="0" lvl="0" marL="0" marR="0" rtl="0" algn="l">
              <a:spcBef>
                <a:spcPts val="0"/>
              </a:spcBef>
              <a:spcAft>
                <a:spcPts val="0"/>
              </a:spcAft>
              <a:buNone/>
            </a:pPr>
            <a:r>
              <a:rPr lang="cs-CZ" sz="850">
                <a:solidFill>
                  <a:schemeClr val="dk1"/>
                </a:solidFill>
                <a:latin typeface="Calibri"/>
                <a:ea typeface="Calibri"/>
                <a:cs typeface="Calibri"/>
                <a:sym typeface="Calibri"/>
              </a:rPr>
              <a:t> </a:t>
            </a:r>
            <a:endParaRPr/>
          </a:p>
          <a:p>
            <a:pPr indent="0" lvl="0" marL="0" marR="0" rtl="0" algn="l">
              <a:spcBef>
                <a:spcPts val="0"/>
              </a:spcBef>
              <a:spcAft>
                <a:spcPts val="0"/>
              </a:spcAft>
              <a:buNone/>
            </a:pPr>
            <a:r>
              <a:rPr b="1" lang="cs-CZ" sz="850">
                <a:solidFill>
                  <a:schemeClr val="dk1"/>
                </a:solidFill>
                <a:latin typeface="Calibri"/>
                <a:ea typeface="Calibri"/>
                <a:cs typeface="Calibri"/>
                <a:sym typeface="Calibri"/>
              </a:rPr>
              <a:t> </a:t>
            </a:r>
            <a:endParaRPr sz="850">
              <a:solidFill>
                <a:schemeClr val="dk1"/>
              </a:solidFill>
              <a:latin typeface="Calibri"/>
              <a:ea typeface="Calibri"/>
              <a:cs typeface="Calibri"/>
              <a:sym typeface="Calibri"/>
            </a:endParaRPr>
          </a:p>
          <a:p>
            <a:pPr indent="0" lvl="0" marL="0" marR="0" rtl="0" algn="l">
              <a:spcBef>
                <a:spcPts val="0"/>
              </a:spcBef>
              <a:spcAft>
                <a:spcPts val="0"/>
              </a:spcAft>
              <a:buNone/>
            </a:pPr>
            <a:r>
              <a:rPr lang="cs-CZ" sz="85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descr="Obsah obrázku text, osoba&#10;&#10;Popis byl vytvořen automaticky" id="315" name="Google Shape;315;p16"/>
          <p:cNvPicPr preferRelativeResize="0"/>
          <p:nvPr/>
        </p:nvPicPr>
        <p:blipFill rotWithShape="1">
          <a:blip r:embed="rId7">
            <a:alphaModFix/>
          </a:blip>
          <a:srcRect b="0" l="0" r="0" t="0"/>
          <a:stretch/>
        </p:blipFill>
        <p:spPr>
          <a:xfrm>
            <a:off x="1486685" y="3227456"/>
            <a:ext cx="4621072" cy="1358315"/>
          </a:xfrm>
          <a:prstGeom prst="rect">
            <a:avLst/>
          </a:prstGeom>
          <a:noFill/>
          <a:ln>
            <a:noFill/>
          </a:ln>
        </p:spPr>
      </p:pic>
      <p:pic>
        <p:nvPicPr>
          <p:cNvPr descr="Obsah obrázku text&#10;&#10;Popis byl vytvořen automaticky" id="316" name="Google Shape;316;p16"/>
          <p:cNvPicPr preferRelativeResize="0"/>
          <p:nvPr/>
        </p:nvPicPr>
        <p:blipFill rotWithShape="1">
          <a:blip r:embed="rId8">
            <a:alphaModFix/>
          </a:blip>
          <a:srcRect b="0" l="0" r="0" t="0"/>
          <a:stretch/>
        </p:blipFill>
        <p:spPr>
          <a:xfrm>
            <a:off x="1518402" y="5854055"/>
            <a:ext cx="4571258" cy="1510268"/>
          </a:xfrm>
          <a:prstGeom prst="rect">
            <a:avLst/>
          </a:prstGeom>
          <a:noFill/>
          <a:ln>
            <a:noFill/>
          </a:ln>
        </p:spPr>
      </p:pic>
      <p:pic>
        <p:nvPicPr>
          <p:cNvPr id="317" name="Google Shape;317;p16"/>
          <p:cNvPicPr preferRelativeResize="0"/>
          <p:nvPr/>
        </p:nvPicPr>
        <p:blipFill rotWithShape="1">
          <a:blip r:embed="rId9">
            <a:alphaModFix/>
          </a:blip>
          <a:srcRect b="0" l="0" r="0" t="0"/>
          <a:stretch/>
        </p:blipFill>
        <p:spPr>
          <a:xfrm>
            <a:off x="1520348" y="1006546"/>
            <a:ext cx="444500" cy="6350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pic>
        <p:nvPicPr>
          <p:cNvPr id="322" name="Google Shape;322;p17"/>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323" name="Google Shape;323;p17"/>
          <p:cNvGrpSpPr/>
          <p:nvPr/>
        </p:nvGrpSpPr>
        <p:grpSpPr>
          <a:xfrm>
            <a:off x="3658394" y="1998663"/>
            <a:ext cx="242886" cy="248197"/>
            <a:chOff x="7855830" y="1339070"/>
            <a:chExt cx="242886" cy="248197"/>
          </a:xfrm>
        </p:grpSpPr>
        <p:pic>
          <p:nvPicPr>
            <p:cNvPr id="324" name="Google Shape;324;p17"/>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325" name="Google Shape;325;p1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326" name="Google Shape;326;p17"/>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327" name="Google Shape;327;p17"/>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328" name="Google Shape;328;p17"/>
          <p:cNvSpPr txBox="1"/>
          <p:nvPr/>
        </p:nvSpPr>
        <p:spPr>
          <a:xfrm>
            <a:off x="1230536" y="3115653"/>
            <a:ext cx="5114846" cy="5768887"/>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850">
                <a:solidFill>
                  <a:schemeClr val="dk1"/>
                </a:solidFill>
                <a:latin typeface="Georgia"/>
                <a:ea typeface="Georgia"/>
                <a:cs typeface="Georgia"/>
                <a:sym typeface="Georgia"/>
              </a:rPr>
              <a:t>Uveďte, jak se v článcích píše o problémových uživatelích</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Rozhlas: Nejmenší je skupina takzvaných problémových uživatelů. Patří do ní necelých devět procent dětí, které odpověděly kladně na přinejmenším část dotazů výzkumníků – zda je sítě negativně ovlivňují, cítí se na nich špatně, nemohou myslet na nic jiného nebo se kvůli času strávenému na sítích hádají s rodiči.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„Dostávají se do konfliktů, nestíhají život a nejsou s ním spokojeni,“ přibližuje Kalman. Nemusí to ovšem znamenat, že se jedná o závislost. „Pouze vykazují některé znaky, které k ní mohou vést.“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Závislost se týká jen malého počtu dětí a podle Kalmana je před ní lze chránit zájmem rodiny o jejich aktivitu na internetu.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Jak výzkumníci zjistili, intenzita užívání sociálních sítí roste s věkem. Častěji je přitom používají dívky. Trend je tak opačný oproti počítačovým hrám, o kterých stále platí, že je více hrají chlapci.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Lidovky: V průměru osm hodin denně trávil třináctiletý školák brouzdáním po sociálních sítích nebo hraním online her. Bez mobilu byl agresivní.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 Česku klesá počet dětí, které pijí alkohol nebo kouří cigarety. Jejich závislostí ale začíná být o to více online prostředí,“ sdělila národní protidrogová koordinátorka Jarmila Vedralová. Dorostové ambulance potvrzují, že děti se závislostí na internetu či hrách tvoří významnou část jejich klientely.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Problém může být ještě větší, upozorňuje česká část mezinárodní studie HBSC (Health Behaviour in School-aged Children). Podle té jsou nejohroženější žáci ve věku od 11 do 15 let. Nepřetržitě na sítích je asi osm procent z nich. Na hraně patologické závislosti tedy balancuje zhruba 50 000 školou povinných.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„Jsou ochotni rezignovat na jakékoliv další aktivity, včetně domácích či školních povinností, nebo se pohádat se svými blízkými,“ uvedl Michal Kalman, vedoucí mezinárodního výzkumného týmu HBSC z Univerzity Palackého v Olomouci. Tito školáci také mají větší sklony k depresím, hůře spí, více pijí alkohol. Závislost na sítích častěji postihuje dívky.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a:t>
            </a:r>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Uveďte, jak se v článcích píše o bezproblémových uživatelích.</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Rozhlas: Do kategorie běžných uživatelů spadá 51 procent dětí, tedy většina. Sociální sítě používají „téměř denně až několikrát za den“.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Intenzivní uživatelé sítí, kterých je 18 procent, jsou online prakticky neustále. Jak podotýká Kalman, jejich užívání ale stále mají pod kontrolou. „Věnují se v životě i jiným věcem. Jsou to děti, které žijí naplno – věnují se sportu, kamarádům i rodině.“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Oproti méně častým uživatelům sítí ale více inklinují k tabáku a alkoholu, patnáctiletí také k pohlavnímu styku. Cítí ale také nejvyšší míru podpory od svých vrstevníků.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329" name="Google Shape;329;p17"/>
          <p:cNvPicPr preferRelativeResize="0"/>
          <p:nvPr/>
        </p:nvPicPr>
        <p:blipFill rotWithShape="1">
          <a:blip r:embed="rId6">
            <a:alphaModFix/>
          </a:blip>
          <a:srcRect b="0" l="0" r="0" t="0"/>
          <a:stretch/>
        </p:blipFill>
        <p:spPr>
          <a:xfrm>
            <a:off x="1845581" y="987064"/>
            <a:ext cx="444500" cy="635000"/>
          </a:xfrm>
          <a:prstGeom prst="rect">
            <a:avLst/>
          </a:prstGeom>
          <a:noFill/>
          <a:ln>
            <a:noFill/>
          </a:ln>
        </p:spPr>
      </p:pic>
      <p:pic>
        <p:nvPicPr>
          <p:cNvPr id="330" name="Google Shape;330;p17"/>
          <p:cNvPicPr preferRelativeResize="0"/>
          <p:nvPr/>
        </p:nvPicPr>
        <p:blipFill rotWithShape="1">
          <a:blip r:embed="rId7">
            <a:alphaModFix/>
          </a:blip>
          <a:srcRect b="0" l="0" r="0" t="0"/>
          <a:stretch/>
        </p:blipFill>
        <p:spPr>
          <a:xfrm>
            <a:off x="2290081" y="974364"/>
            <a:ext cx="584200" cy="6477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pic>
        <p:nvPicPr>
          <p:cNvPr id="335" name="Google Shape;335;p18"/>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336" name="Google Shape;336;p18"/>
          <p:cNvGrpSpPr/>
          <p:nvPr/>
        </p:nvGrpSpPr>
        <p:grpSpPr>
          <a:xfrm>
            <a:off x="3658394" y="1998663"/>
            <a:ext cx="242886" cy="248197"/>
            <a:chOff x="7855830" y="1339070"/>
            <a:chExt cx="242886" cy="248197"/>
          </a:xfrm>
        </p:grpSpPr>
        <p:pic>
          <p:nvPicPr>
            <p:cNvPr id="337" name="Google Shape;337;p1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338" name="Google Shape;338;p1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3</a:t>
              </a:r>
              <a:endParaRPr/>
            </a:p>
          </p:txBody>
        </p:sp>
      </p:grpSp>
      <p:sp>
        <p:nvSpPr>
          <p:cNvPr id="339" name="Google Shape;339;p18"/>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340" name="Google Shape;340;p18"/>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341" name="Google Shape;341;p18"/>
          <p:cNvSpPr txBox="1"/>
          <p:nvPr/>
        </p:nvSpPr>
        <p:spPr>
          <a:xfrm>
            <a:off x="1230536" y="3115653"/>
            <a:ext cx="5114846" cy="5114862"/>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850">
                <a:solidFill>
                  <a:schemeClr val="dk1"/>
                </a:solidFill>
                <a:latin typeface="Georgia"/>
                <a:ea typeface="Georgia"/>
                <a:cs typeface="Georgia"/>
                <a:sym typeface="Georgia"/>
              </a:rPr>
              <a:t>Uveďte, jak se v článcích píše o neuživatelích.</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Calibri"/>
                <a:ea typeface="Calibri"/>
                <a:cs typeface="Calibri"/>
                <a:sym typeface="Calibri"/>
              </a:rPr>
              <a:t>Rozhlas: Neuživatelé, kterých je 22 procent, používají sociální sítě několikrát týdně nebo méně. „Jsou to takoví domácí andílci,“ říká vedoucí výzkumného týmu Michal Kalman. „Mají dobré vztahy s rodiči a dobré výsledky ve škole, zato ale méně pohybu a nejméně podpory od vrstevníků.“ </a:t>
            </a:r>
            <a:endParaRPr/>
          </a:p>
          <a:p>
            <a:pPr indent="0" lvl="0" marL="0" marR="0" rtl="0" algn="l">
              <a:spcBef>
                <a:spcPts val="0"/>
              </a:spcBef>
              <a:spcAft>
                <a:spcPts val="0"/>
              </a:spcAft>
              <a:buNone/>
            </a:pPr>
            <a:r>
              <a:t/>
            </a:r>
            <a:endParaRPr sz="850">
              <a:solidFill>
                <a:schemeClr val="dk1"/>
              </a:solidFill>
              <a:latin typeface="Calibri"/>
              <a:ea typeface="Calibri"/>
              <a:cs typeface="Calibri"/>
              <a:sym typeface="Calibri"/>
            </a:endParaRPr>
          </a:p>
          <a:p>
            <a:pPr indent="0" lvl="0" marL="0" marR="0" rtl="0" algn="l">
              <a:spcBef>
                <a:spcPts val="0"/>
              </a:spcBef>
              <a:spcAft>
                <a:spcPts val="0"/>
              </a:spcAft>
              <a:buNone/>
            </a:pPr>
            <a:r>
              <a:rPr lang="cs-CZ" sz="850">
                <a:solidFill>
                  <a:schemeClr val="dk1"/>
                </a:solidFill>
                <a:latin typeface="Calibri"/>
                <a:ea typeface="Calibri"/>
                <a:cs typeface="Calibri"/>
                <a:sym typeface="Calibri"/>
              </a:rPr>
              <a:t>Co vědce překvapilo, je podíl náctiletých, kteří sociální sítě téměř nepoužívají. Je jich 22 procent. „Pracovně jim říkáme ‚domácí andílek‘. Více času tráví s rodiči, dobře se učí,“ sdělil Kalman. Tato skupina žáků ale pociťuje menší podporu od kamarádů. </a:t>
            </a:r>
            <a:endParaRPr/>
          </a:p>
          <a:p>
            <a:pPr indent="0" lvl="0" marL="0" marR="0" rtl="0" algn="l">
              <a:spcBef>
                <a:spcPts val="0"/>
              </a:spcBef>
              <a:spcAft>
                <a:spcPts val="0"/>
              </a:spcAft>
              <a:buNone/>
            </a:pPr>
            <a:r>
              <a:t/>
            </a:r>
            <a:endParaRPr sz="850">
              <a:solidFill>
                <a:schemeClr val="dk1"/>
              </a:solidFill>
              <a:latin typeface="Calibri"/>
              <a:ea typeface="Calibri"/>
              <a:cs typeface="Calibri"/>
              <a:sym typeface="Calibri"/>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S jakými zdroji obě redakce pracovaly?</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Rozhlas: HBSC (Health Behaviour in School-aged Children)</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Lidovky.cz: HBSC (Health Behaviour in School-aged Children)</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Národní protidrogová koordinátorka Jarmila Vedralová</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Najděte odkaz na studii v češtině a uveďte, podle jakých klíčových slov jste ji našli.</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HBSC + Univerzita v Olomouci (UPOL) Vyzvat k testu: Z HP kliknout na: Využívání sociálních sítí je předpokladem úspěchu mezi vrstevníky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Proč je jeden článek delší než ten druhý?</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 Lidovkách je článek placený, je nutné být předplatitelem, aby se čtenář dozvěděl více. Rozhlas je veřejnoprávní médium, proto nabízí veškerý obsah neplacený, a navíc bez reklamy.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174625" lvl="0" marL="228600" marR="0" rtl="0" algn="l">
              <a:spcBef>
                <a:spcPts val="0"/>
              </a:spcBef>
              <a:spcAft>
                <a:spcPts val="0"/>
              </a:spcAft>
              <a:buClr>
                <a:schemeClr val="dk1"/>
              </a:buClr>
              <a:buSzPts val="850"/>
              <a:buFont typeface="Calibri"/>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 Co je FoMo, NoMoFobia a netolismus?</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Jaké závislosti mohou v digitálním prostředí vznikat?</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Gaming  e-sport  FoMo Erotický obsah Prokrastinace – sledování videí, odpovídání na chaty apod. </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342" name="Google Shape;342;p18"/>
          <p:cNvPicPr preferRelativeResize="0"/>
          <p:nvPr/>
        </p:nvPicPr>
        <p:blipFill rotWithShape="1">
          <a:blip r:embed="rId6">
            <a:alphaModFix/>
          </a:blip>
          <a:srcRect b="0" l="0" r="0" t="0"/>
          <a:stretch/>
        </p:blipFill>
        <p:spPr>
          <a:xfrm>
            <a:off x="1845581" y="1015571"/>
            <a:ext cx="444500" cy="635000"/>
          </a:xfrm>
          <a:prstGeom prst="rect">
            <a:avLst/>
          </a:prstGeom>
          <a:noFill/>
          <a:ln>
            <a:noFill/>
          </a:ln>
        </p:spPr>
      </p:pic>
      <p:pic>
        <p:nvPicPr>
          <p:cNvPr id="343" name="Google Shape;343;p18"/>
          <p:cNvPicPr preferRelativeResize="0"/>
          <p:nvPr/>
        </p:nvPicPr>
        <p:blipFill rotWithShape="1">
          <a:blip r:embed="rId7">
            <a:alphaModFix/>
          </a:blip>
          <a:srcRect b="0" l="0" r="0" t="0"/>
          <a:stretch/>
        </p:blipFill>
        <p:spPr>
          <a:xfrm>
            <a:off x="2290081" y="1006546"/>
            <a:ext cx="584200" cy="6477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pic>
        <p:nvPicPr>
          <p:cNvPr id="348" name="Google Shape;348;p19"/>
          <p:cNvPicPr preferRelativeResize="0"/>
          <p:nvPr/>
        </p:nvPicPr>
        <p:blipFill rotWithShape="1">
          <a:blip r:embed="rId3">
            <a:alphaModFix/>
          </a:blip>
          <a:srcRect b="0" l="0" r="0" t="0"/>
          <a:stretch/>
        </p:blipFill>
        <p:spPr>
          <a:xfrm>
            <a:off x="359045" y="4009912"/>
            <a:ext cx="3200400" cy="2501900"/>
          </a:xfrm>
          <a:prstGeom prst="rect">
            <a:avLst/>
          </a:prstGeom>
          <a:noFill/>
          <a:ln>
            <a:noFill/>
          </a:ln>
        </p:spPr>
      </p:pic>
      <p:sp>
        <p:nvSpPr>
          <p:cNvPr id="349" name="Google Shape;349;p19"/>
          <p:cNvSpPr txBox="1"/>
          <p:nvPr>
            <p:ph type="ctrTitle"/>
          </p:nvPr>
        </p:nvSpPr>
        <p:spPr>
          <a:xfrm>
            <a:off x="2757759" y="931333"/>
            <a:ext cx="337008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OTÁZKY</a:t>
            </a:r>
            <a:endParaRPr/>
          </a:p>
        </p:txBody>
      </p:sp>
      <p:sp>
        <p:nvSpPr>
          <p:cNvPr id="350" name="Google Shape;350;p19"/>
          <p:cNvSpPr txBox="1"/>
          <p:nvPr/>
        </p:nvSpPr>
        <p:spPr>
          <a:xfrm>
            <a:off x="561782" y="4399672"/>
            <a:ext cx="2688783" cy="40596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000"/>
              <a:buFont typeface="Arial"/>
              <a:buNone/>
            </a:pPr>
            <a:r>
              <a:rPr b="1" lang="cs-CZ" sz="1000">
                <a:solidFill>
                  <a:schemeClr val="dk1"/>
                </a:solidFill>
                <a:latin typeface="Georgia"/>
                <a:ea typeface="Georgia"/>
                <a:cs typeface="Georgia"/>
                <a:sym typeface="Georgia"/>
              </a:rPr>
              <a:t>Kdo zjišťování prováděl a co víme </a:t>
            </a:r>
            <a:br>
              <a:rPr b="1" lang="cs-CZ" sz="1000">
                <a:solidFill>
                  <a:schemeClr val="dk1"/>
                </a:solidFill>
                <a:latin typeface="Georgia"/>
                <a:ea typeface="Georgia"/>
                <a:cs typeface="Georgia"/>
                <a:sym typeface="Georgia"/>
              </a:rPr>
            </a:br>
            <a:r>
              <a:rPr b="1" lang="cs-CZ" sz="1000">
                <a:solidFill>
                  <a:schemeClr val="dk1"/>
                </a:solidFill>
                <a:latin typeface="Georgia"/>
                <a:ea typeface="Georgia"/>
                <a:cs typeface="Georgia"/>
                <a:sym typeface="Georgia"/>
              </a:rPr>
              <a:t>o realizátorovi výzkumu.</a:t>
            </a:r>
            <a:endParaRPr/>
          </a:p>
        </p:txBody>
      </p:sp>
      <p:cxnSp>
        <p:nvCxnSpPr>
          <p:cNvPr id="351" name="Google Shape;351;p19"/>
          <p:cNvCxnSpPr/>
          <p:nvPr/>
        </p:nvCxnSpPr>
        <p:spPr>
          <a:xfrm>
            <a:off x="679040" y="4844017"/>
            <a:ext cx="2560409" cy="0"/>
          </a:xfrm>
          <a:prstGeom prst="straightConnector1">
            <a:avLst/>
          </a:prstGeom>
          <a:noFill/>
          <a:ln cap="flat" cmpd="sng" w="9525">
            <a:solidFill>
              <a:schemeClr val="dk1"/>
            </a:solidFill>
            <a:prstDash val="dash"/>
            <a:miter lim="800000"/>
            <a:headEnd len="sm" w="sm" type="none"/>
            <a:tailEnd len="sm" w="sm" type="none"/>
          </a:ln>
        </p:spPr>
      </p:cxnSp>
      <p:pic>
        <p:nvPicPr>
          <p:cNvPr id="352" name="Google Shape;352;p19"/>
          <p:cNvPicPr preferRelativeResize="0"/>
          <p:nvPr/>
        </p:nvPicPr>
        <p:blipFill rotWithShape="1">
          <a:blip r:embed="rId4">
            <a:alphaModFix/>
          </a:blip>
          <a:srcRect b="0" l="0" r="0" t="0"/>
          <a:stretch/>
        </p:blipFill>
        <p:spPr>
          <a:xfrm>
            <a:off x="1851295" y="3676385"/>
            <a:ext cx="215900" cy="215900"/>
          </a:xfrm>
          <a:prstGeom prst="rect">
            <a:avLst/>
          </a:prstGeom>
          <a:noFill/>
          <a:ln>
            <a:noFill/>
          </a:ln>
        </p:spPr>
      </p:pic>
      <p:sp>
        <p:nvSpPr>
          <p:cNvPr id="353" name="Google Shape;353;p19"/>
          <p:cNvSpPr txBox="1"/>
          <p:nvPr>
            <p:ph idx="1" type="subTitle"/>
          </p:nvPr>
        </p:nvSpPr>
        <p:spPr>
          <a:xfrm>
            <a:off x="1837802" y="3665403"/>
            <a:ext cx="242886" cy="248197"/>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lt1"/>
              </a:buClr>
              <a:buSzPts val="1100"/>
              <a:buNone/>
            </a:pPr>
            <a:r>
              <a:rPr b="1" lang="cs-CZ" sz="1100">
                <a:solidFill>
                  <a:schemeClr val="lt1"/>
                </a:solidFill>
              </a:rPr>
              <a:t>1</a:t>
            </a:r>
            <a:endParaRPr/>
          </a:p>
        </p:txBody>
      </p:sp>
      <p:pic>
        <p:nvPicPr>
          <p:cNvPr id="354" name="Google Shape;354;p19"/>
          <p:cNvPicPr preferRelativeResize="0"/>
          <p:nvPr/>
        </p:nvPicPr>
        <p:blipFill rotWithShape="1">
          <a:blip r:embed="rId3">
            <a:alphaModFix/>
          </a:blip>
          <a:srcRect b="0" l="0" r="0" t="0"/>
          <a:stretch/>
        </p:blipFill>
        <p:spPr>
          <a:xfrm>
            <a:off x="3960015" y="4009912"/>
            <a:ext cx="3200400" cy="2501900"/>
          </a:xfrm>
          <a:prstGeom prst="rect">
            <a:avLst/>
          </a:prstGeom>
          <a:noFill/>
          <a:ln>
            <a:noFill/>
          </a:ln>
        </p:spPr>
      </p:pic>
      <p:sp>
        <p:nvSpPr>
          <p:cNvPr id="355" name="Google Shape;355;p19"/>
          <p:cNvSpPr txBox="1"/>
          <p:nvPr/>
        </p:nvSpPr>
        <p:spPr>
          <a:xfrm>
            <a:off x="4162752" y="4399672"/>
            <a:ext cx="2688783" cy="40596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000"/>
              <a:buFont typeface="Arial"/>
              <a:buNone/>
            </a:pPr>
            <a:r>
              <a:rPr b="1" lang="cs-CZ" sz="1000">
                <a:solidFill>
                  <a:schemeClr val="dk1"/>
                </a:solidFill>
                <a:latin typeface="Georgia"/>
                <a:ea typeface="Georgia"/>
                <a:cs typeface="Georgia"/>
                <a:sym typeface="Georgia"/>
              </a:rPr>
              <a:t>Kolik lidí se výzkumu účastnilo?</a:t>
            </a:r>
            <a:endParaRPr/>
          </a:p>
        </p:txBody>
      </p:sp>
      <p:cxnSp>
        <p:nvCxnSpPr>
          <p:cNvPr id="356" name="Google Shape;356;p19"/>
          <p:cNvCxnSpPr/>
          <p:nvPr/>
        </p:nvCxnSpPr>
        <p:spPr>
          <a:xfrm>
            <a:off x="4280010" y="4674687"/>
            <a:ext cx="2560409" cy="0"/>
          </a:xfrm>
          <a:prstGeom prst="straightConnector1">
            <a:avLst/>
          </a:prstGeom>
          <a:noFill/>
          <a:ln cap="flat" cmpd="sng" w="9525">
            <a:solidFill>
              <a:schemeClr val="dk1"/>
            </a:solidFill>
            <a:prstDash val="dash"/>
            <a:miter lim="800000"/>
            <a:headEnd len="sm" w="sm" type="none"/>
            <a:tailEnd len="sm" w="sm" type="none"/>
          </a:ln>
        </p:spPr>
      </p:cxnSp>
      <p:pic>
        <p:nvPicPr>
          <p:cNvPr id="357" name="Google Shape;357;p19"/>
          <p:cNvPicPr preferRelativeResize="0"/>
          <p:nvPr/>
        </p:nvPicPr>
        <p:blipFill rotWithShape="1">
          <a:blip r:embed="rId4">
            <a:alphaModFix/>
          </a:blip>
          <a:srcRect b="0" l="0" r="0" t="0"/>
          <a:stretch/>
        </p:blipFill>
        <p:spPr>
          <a:xfrm>
            <a:off x="5452265" y="3676385"/>
            <a:ext cx="215900" cy="215900"/>
          </a:xfrm>
          <a:prstGeom prst="rect">
            <a:avLst/>
          </a:prstGeom>
          <a:noFill/>
          <a:ln>
            <a:noFill/>
          </a:ln>
        </p:spPr>
      </p:pic>
      <p:sp>
        <p:nvSpPr>
          <p:cNvPr id="358" name="Google Shape;358;p19"/>
          <p:cNvSpPr txBox="1"/>
          <p:nvPr/>
        </p:nvSpPr>
        <p:spPr>
          <a:xfrm>
            <a:off x="5438772" y="3665403"/>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100"/>
              <a:buFont typeface="Arial"/>
              <a:buNone/>
            </a:pPr>
            <a:r>
              <a:rPr b="1" lang="cs-CZ" sz="1100">
                <a:solidFill>
                  <a:schemeClr val="lt1"/>
                </a:solidFill>
                <a:latin typeface="Arial"/>
                <a:ea typeface="Arial"/>
                <a:cs typeface="Arial"/>
                <a:sym typeface="Arial"/>
              </a:rPr>
              <a:t>2</a:t>
            </a:r>
            <a:endParaRPr/>
          </a:p>
        </p:txBody>
      </p:sp>
      <p:pic>
        <p:nvPicPr>
          <p:cNvPr id="359" name="Google Shape;359;p19"/>
          <p:cNvPicPr preferRelativeResize="0"/>
          <p:nvPr/>
        </p:nvPicPr>
        <p:blipFill rotWithShape="1">
          <a:blip r:embed="rId3">
            <a:alphaModFix/>
          </a:blip>
          <a:srcRect b="0" l="0" r="0" t="0"/>
          <a:stretch/>
        </p:blipFill>
        <p:spPr>
          <a:xfrm>
            <a:off x="359045" y="7396578"/>
            <a:ext cx="3200400" cy="2501900"/>
          </a:xfrm>
          <a:prstGeom prst="rect">
            <a:avLst/>
          </a:prstGeom>
          <a:noFill/>
          <a:ln>
            <a:noFill/>
          </a:ln>
        </p:spPr>
      </p:pic>
      <p:sp>
        <p:nvSpPr>
          <p:cNvPr id="360" name="Google Shape;360;p19"/>
          <p:cNvSpPr txBox="1"/>
          <p:nvPr/>
        </p:nvSpPr>
        <p:spPr>
          <a:xfrm>
            <a:off x="561782" y="7786338"/>
            <a:ext cx="2688783" cy="40596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000"/>
              <a:buFont typeface="Arial"/>
              <a:buNone/>
            </a:pPr>
            <a:r>
              <a:rPr b="1" lang="cs-CZ" sz="1000">
                <a:solidFill>
                  <a:schemeClr val="dk1"/>
                </a:solidFill>
                <a:latin typeface="Georgia"/>
                <a:ea typeface="Georgia"/>
                <a:cs typeface="Georgia"/>
                <a:sym typeface="Georgia"/>
              </a:rPr>
              <a:t>Kdo interpretuje výzkum?</a:t>
            </a:r>
            <a:endParaRPr/>
          </a:p>
        </p:txBody>
      </p:sp>
      <p:cxnSp>
        <p:nvCxnSpPr>
          <p:cNvPr id="361" name="Google Shape;361;p19"/>
          <p:cNvCxnSpPr/>
          <p:nvPr/>
        </p:nvCxnSpPr>
        <p:spPr>
          <a:xfrm>
            <a:off x="679040" y="8061353"/>
            <a:ext cx="2560409" cy="0"/>
          </a:xfrm>
          <a:prstGeom prst="straightConnector1">
            <a:avLst/>
          </a:prstGeom>
          <a:noFill/>
          <a:ln cap="flat" cmpd="sng" w="9525">
            <a:solidFill>
              <a:schemeClr val="dk1"/>
            </a:solidFill>
            <a:prstDash val="dash"/>
            <a:miter lim="800000"/>
            <a:headEnd len="sm" w="sm" type="none"/>
            <a:tailEnd len="sm" w="sm" type="none"/>
          </a:ln>
        </p:spPr>
      </p:cxnSp>
      <p:pic>
        <p:nvPicPr>
          <p:cNvPr id="362" name="Google Shape;362;p19"/>
          <p:cNvPicPr preferRelativeResize="0"/>
          <p:nvPr/>
        </p:nvPicPr>
        <p:blipFill rotWithShape="1">
          <a:blip r:embed="rId4">
            <a:alphaModFix/>
          </a:blip>
          <a:srcRect b="0" l="0" r="0" t="0"/>
          <a:stretch/>
        </p:blipFill>
        <p:spPr>
          <a:xfrm>
            <a:off x="1851295" y="7063051"/>
            <a:ext cx="215900" cy="215900"/>
          </a:xfrm>
          <a:prstGeom prst="rect">
            <a:avLst/>
          </a:prstGeom>
          <a:noFill/>
          <a:ln>
            <a:noFill/>
          </a:ln>
        </p:spPr>
      </p:pic>
      <p:sp>
        <p:nvSpPr>
          <p:cNvPr id="363" name="Google Shape;363;p19"/>
          <p:cNvSpPr txBox="1"/>
          <p:nvPr/>
        </p:nvSpPr>
        <p:spPr>
          <a:xfrm>
            <a:off x="1837802" y="7052069"/>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100"/>
              <a:buFont typeface="Arial"/>
              <a:buNone/>
            </a:pPr>
            <a:r>
              <a:rPr b="1" lang="cs-CZ" sz="1100">
                <a:solidFill>
                  <a:schemeClr val="lt1"/>
                </a:solidFill>
                <a:latin typeface="Arial"/>
                <a:ea typeface="Arial"/>
                <a:cs typeface="Arial"/>
                <a:sym typeface="Arial"/>
              </a:rPr>
              <a:t>3</a:t>
            </a:r>
            <a:endParaRPr/>
          </a:p>
        </p:txBody>
      </p:sp>
      <p:pic>
        <p:nvPicPr>
          <p:cNvPr id="364" name="Google Shape;364;p19"/>
          <p:cNvPicPr preferRelativeResize="0"/>
          <p:nvPr/>
        </p:nvPicPr>
        <p:blipFill rotWithShape="1">
          <a:blip r:embed="rId3">
            <a:alphaModFix/>
          </a:blip>
          <a:srcRect b="0" l="0" r="0" t="0"/>
          <a:stretch/>
        </p:blipFill>
        <p:spPr>
          <a:xfrm>
            <a:off x="3960015" y="7396578"/>
            <a:ext cx="3200400" cy="2501900"/>
          </a:xfrm>
          <a:prstGeom prst="rect">
            <a:avLst/>
          </a:prstGeom>
          <a:noFill/>
          <a:ln>
            <a:noFill/>
          </a:ln>
        </p:spPr>
      </p:pic>
      <p:sp>
        <p:nvSpPr>
          <p:cNvPr id="365" name="Google Shape;365;p19"/>
          <p:cNvSpPr txBox="1"/>
          <p:nvPr/>
        </p:nvSpPr>
        <p:spPr>
          <a:xfrm>
            <a:off x="4162752" y="7786339"/>
            <a:ext cx="2997663" cy="394450"/>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000"/>
              <a:buFont typeface="Arial"/>
              <a:buNone/>
            </a:pPr>
            <a:r>
              <a:rPr b="1" lang="cs-CZ" sz="1000">
                <a:solidFill>
                  <a:schemeClr val="dk1"/>
                </a:solidFill>
                <a:latin typeface="Georgia"/>
                <a:ea typeface="Georgia"/>
                <a:cs typeface="Georgia"/>
                <a:sym typeface="Georgia"/>
              </a:rPr>
              <a:t>Pokud je pro vás výzkum důvěryhodný, čím si získal vaši důvěru?</a:t>
            </a:r>
            <a:endParaRPr/>
          </a:p>
        </p:txBody>
      </p:sp>
      <p:cxnSp>
        <p:nvCxnSpPr>
          <p:cNvPr id="366" name="Google Shape;366;p19"/>
          <p:cNvCxnSpPr/>
          <p:nvPr/>
        </p:nvCxnSpPr>
        <p:spPr>
          <a:xfrm>
            <a:off x="4280010" y="8230683"/>
            <a:ext cx="2560409" cy="0"/>
          </a:xfrm>
          <a:prstGeom prst="straightConnector1">
            <a:avLst/>
          </a:prstGeom>
          <a:noFill/>
          <a:ln cap="flat" cmpd="sng" w="9525">
            <a:solidFill>
              <a:schemeClr val="dk1"/>
            </a:solidFill>
            <a:prstDash val="dash"/>
            <a:miter lim="800000"/>
            <a:headEnd len="sm" w="sm" type="none"/>
            <a:tailEnd len="sm" w="sm" type="none"/>
          </a:ln>
        </p:spPr>
      </p:cxnSp>
      <p:pic>
        <p:nvPicPr>
          <p:cNvPr id="367" name="Google Shape;367;p19"/>
          <p:cNvPicPr preferRelativeResize="0"/>
          <p:nvPr/>
        </p:nvPicPr>
        <p:blipFill rotWithShape="1">
          <a:blip r:embed="rId4">
            <a:alphaModFix/>
          </a:blip>
          <a:srcRect b="0" l="0" r="0" t="0"/>
          <a:stretch/>
        </p:blipFill>
        <p:spPr>
          <a:xfrm>
            <a:off x="5452265" y="7063051"/>
            <a:ext cx="215900" cy="215900"/>
          </a:xfrm>
          <a:prstGeom prst="rect">
            <a:avLst/>
          </a:prstGeom>
          <a:noFill/>
          <a:ln>
            <a:noFill/>
          </a:ln>
        </p:spPr>
      </p:pic>
      <p:sp>
        <p:nvSpPr>
          <p:cNvPr id="368" name="Google Shape;368;p19"/>
          <p:cNvSpPr txBox="1"/>
          <p:nvPr/>
        </p:nvSpPr>
        <p:spPr>
          <a:xfrm>
            <a:off x="5438772" y="7052069"/>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100"/>
              <a:buFont typeface="Arial"/>
              <a:buNone/>
            </a:pPr>
            <a:r>
              <a:rPr b="1" lang="cs-CZ" sz="1100">
                <a:solidFill>
                  <a:schemeClr val="lt1"/>
                </a:solidFill>
                <a:latin typeface="Arial"/>
                <a:ea typeface="Arial"/>
                <a:cs typeface="Arial"/>
                <a:sym typeface="Arial"/>
              </a:rPr>
              <a:t>4</a:t>
            </a:r>
            <a:endParaRPr/>
          </a:p>
        </p:txBody>
      </p:sp>
      <p:pic>
        <p:nvPicPr>
          <p:cNvPr id="369" name="Google Shape;369;p19"/>
          <p:cNvPicPr preferRelativeResize="0"/>
          <p:nvPr/>
        </p:nvPicPr>
        <p:blipFill rotWithShape="1">
          <a:blip r:embed="rId5">
            <a:alphaModFix/>
          </a:blip>
          <a:srcRect b="0" l="0" r="0" t="0"/>
          <a:stretch/>
        </p:blipFill>
        <p:spPr>
          <a:xfrm rot="-5400000">
            <a:off x="7017641" y="6506680"/>
            <a:ext cx="285550" cy="369917"/>
          </a:xfrm>
          <a:prstGeom prst="rect">
            <a:avLst/>
          </a:prstGeom>
          <a:noFill/>
          <a:ln>
            <a:noFill/>
          </a:ln>
        </p:spPr>
      </p:pic>
      <p:sp>
        <p:nvSpPr>
          <p:cNvPr id="370" name="Google Shape;370;p19"/>
          <p:cNvSpPr txBox="1"/>
          <p:nvPr/>
        </p:nvSpPr>
        <p:spPr>
          <a:xfrm>
            <a:off x="1174888" y="2167463"/>
            <a:ext cx="5209899" cy="785427"/>
          </a:xfrm>
          <a:prstGeom prst="rect">
            <a:avLst/>
          </a:prstGeom>
          <a:noFill/>
          <a:ln>
            <a:noFill/>
          </a:ln>
        </p:spPr>
        <p:txBody>
          <a:bodyPr anchorCtr="0" anchor="b" bIns="45700" lIns="91425" spcFirstLastPara="1" rIns="91425" wrap="square" tIns="45700">
            <a:normAutofit/>
          </a:bodyPr>
          <a:lstStyle/>
          <a:p>
            <a:pPr indent="0" lvl="0" marL="0" marR="0" rtl="0" algn="ctr">
              <a:lnSpc>
                <a:spcPct val="90000"/>
              </a:lnSpc>
              <a:spcBef>
                <a:spcPts val="0"/>
              </a:spcBef>
              <a:spcAft>
                <a:spcPts val="0"/>
              </a:spcAft>
              <a:buClr>
                <a:srgbClr val="CC0000"/>
              </a:buClr>
              <a:buSzPts val="1400"/>
              <a:buFont typeface="Arial Black"/>
              <a:buNone/>
            </a:pPr>
            <a:r>
              <a:rPr lang="cs-CZ" sz="1400" cap="none">
                <a:solidFill>
                  <a:srgbClr val="CC0000"/>
                </a:solidFill>
                <a:latin typeface="Arial Black"/>
                <a:ea typeface="Arial Black"/>
                <a:cs typeface="Arial Black"/>
                <a:sym typeface="Arial Black"/>
              </a:rPr>
              <a:t>NAJDĚTE AKTUÁLNÍ ČLÁNKY, KTERÉ JSOU ZALOŽENÉ NA PRŮZKUMU, VÝZKUMU A ANKETĚ, A ODPOVĚZTE NA OTÁZKY:</a:t>
            </a:r>
            <a:endParaRPr/>
          </a:p>
        </p:txBody>
      </p:sp>
      <p:pic>
        <p:nvPicPr>
          <p:cNvPr id="371" name="Google Shape;371;p19"/>
          <p:cNvPicPr preferRelativeResize="0"/>
          <p:nvPr/>
        </p:nvPicPr>
        <p:blipFill rotWithShape="1">
          <a:blip r:embed="rId6">
            <a:alphaModFix/>
          </a:blip>
          <a:srcRect b="0" l="0" r="0" t="0"/>
          <a:stretch/>
        </p:blipFill>
        <p:spPr>
          <a:xfrm>
            <a:off x="1725614" y="1098778"/>
            <a:ext cx="444500" cy="635000"/>
          </a:xfrm>
          <a:prstGeom prst="rect">
            <a:avLst/>
          </a:prstGeom>
          <a:noFill/>
          <a:ln>
            <a:noFill/>
          </a:ln>
        </p:spPr>
      </p:pic>
      <p:pic>
        <p:nvPicPr>
          <p:cNvPr id="372" name="Google Shape;372;p19"/>
          <p:cNvPicPr preferRelativeResize="0"/>
          <p:nvPr/>
        </p:nvPicPr>
        <p:blipFill rotWithShape="1">
          <a:blip r:embed="rId7">
            <a:alphaModFix/>
          </a:blip>
          <a:srcRect b="0" l="0" r="0" t="0"/>
          <a:stretch/>
        </p:blipFill>
        <p:spPr>
          <a:xfrm>
            <a:off x="2148159" y="1100951"/>
            <a:ext cx="609600" cy="635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2"/>
          <p:cNvPicPr preferRelativeResize="0"/>
          <p:nvPr/>
        </p:nvPicPr>
        <p:blipFill rotWithShape="1">
          <a:blip r:embed="rId3">
            <a:alphaModFix/>
          </a:blip>
          <a:srcRect b="0" l="0" r="0" t="0"/>
          <a:stretch/>
        </p:blipFill>
        <p:spPr>
          <a:xfrm>
            <a:off x="592137" y="2001416"/>
            <a:ext cx="6375400" cy="495300"/>
          </a:xfrm>
          <a:prstGeom prst="rect">
            <a:avLst/>
          </a:prstGeom>
          <a:noFill/>
          <a:ln>
            <a:noFill/>
          </a:ln>
        </p:spPr>
      </p:pic>
      <p:sp>
        <p:nvSpPr>
          <p:cNvPr id="95" name="Google Shape;95;p2"/>
          <p:cNvSpPr txBox="1"/>
          <p:nvPr>
            <p:ph type="ctrTitle"/>
          </p:nvPr>
        </p:nvSpPr>
        <p:spPr>
          <a:xfrm>
            <a:off x="2375187" y="931333"/>
            <a:ext cx="3464833"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TABULKA TVRZENÍ PŘED A PO</a:t>
            </a:r>
            <a:endParaRPr/>
          </a:p>
        </p:txBody>
      </p:sp>
      <p:sp>
        <p:nvSpPr>
          <p:cNvPr id="96" name="Google Shape;96;p2"/>
          <p:cNvSpPr txBox="1"/>
          <p:nvPr>
            <p:ph idx="1" type="subTitle"/>
          </p:nvPr>
        </p:nvSpPr>
        <p:spPr>
          <a:xfrm>
            <a:off x="1716374" y="3340475"/>
            <a:ext cx="4123646" cy="58507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100"/>
              <a:buNone/>
            </a:pPr>
            <a:r>
              <a:rPr b="1" lang="cs-CZ" sz="1100"/>
              <a:t>Není žádný rozdíl mezi výzkumem a průzkumem.</a:t>
            </a:r>
            <a:endParaRPr/>
          </a:p>
        </p:txBody>
      </p:sp>
      <p:pic>
        <p:nvPicPr>
          <p:cNvPr id="97" name="Google Shape;97;p2"/>
          <p:cNvPicPr preferRelativeResize="0"/>
          <p:nvPr/>
        </p:nvPicPr>
        <p:blipFill rotWithShape="1">
          <a:blip r:embed="rId4">
            <a:alphaModFix/>
          </a:blip>
          <a:srcRect b="0" l="0" r="0" t="0"/>
          <a:stretch/>
        </p:blipFill>
        <p:spPr>
          <a:xfrm>
            <a:off x="1716373" y="1006546"/>
            <a:ext cx="444500" cy="635000"/>
          </a:xfrm>
          <a:prstGeom prst="rect">
            <a:avLst/>
          </a:prstGeom>
          <a:noFill/>
          <a:ln>
            <a:noFill/>
          </a:ln>
        </p:spPr>
      </p:pic>
      <p:pic>
        <p:nvPicPr>
          <p:cNvPr id="98" name="Google Shape;98;p2"/>
          <p:cNvPicPr preferRelativeResize="0"/>
          <p:nvPr/>
        </p:nvPicPr>
        <p:blipFill rotWithShape="1">
          <a:blip r:embed="rId5">
            <a:alphaModFix/>
          </a:blip>
          <a:srcRect b="0" l="0" r="0" t="0"/>
          <a:stretch/>
        </p:blipFill>
        <p:spPr>
          <a:xfrm>
            <a:off x="1020943" y="3381111"/>
            <a:ext cx="165100" cy="165100"/>
          </a:xfrm>
          <a:prstGeom prst="rect">
            <a:avLst/>
          </a:prstGeom>
          <a:noFill/>
          <a:ln>
            <a:noFill/>
          </a:ln>
        </p:spPr>
      </p:pic>
      <p:sp>
        <p:nvSpPr>
          <p:cNvPr id="99" name="Google Shape;99;p2"/>
          <p:cNvSpPr txBox="1"/>
          <p:nvPr/>
        </p:nvSpPr>
        <p:spPr>
          <a:xfrm>
            <a:off x="239401" y="2695086"/>
            <a:ext cx="1728185"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PŘED</a:t>
            </a:r>
            <a:endParaRPr/>
          </a:p>
        </p:txBody>
      </p:sp>
      <p:sp>
        <p:nvSpPr>
          <p:cNvPr id="100" name="Google Shape;100;p2"/>
          <p:cNvSpPr txBox="1"/>
          <p:nvPr/>
        </p:nvSpPr>
        <p:spPr>
          <a:xfrm>
            <a:off x="2923738" y="2695086"/>
            <a:ext cx="1712198"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TVRZENÍ</a:t>
            </a:r>
            <a:endParaRPr/>
          </a:p>
        </p:txBody>
      </p:sp>
      <p:sp>
        <p:nvSpPr>
          <p:cNvPr id="101" name="Google Shape;101;p2"/>
          <p:cNvSpPr txBox="1"/>
          <p:nvPr/>
        </p:nvSpPr>
        <p:spPr>
          <a:xfrm>
            <a:off x="723352" y="2122676"/>
            <a:ext cx="6112971" cy="207749"/>
          </a:xfrm>
          <a:prstGeom prst="rect">
            <a:avLst/>
          </a:prstGeom>
          <a:noFill/>
          <a:ln>
            <a:noFill/>
          </a:ln>
        </p:spPr>
        <p:txBody>
          <a:bodyPr anchorCtr="0" anchor="t" bIns="0" lIns="0" spcFirstLastPara="1" rIns="0" wrap="square" tIns="15225">
            <a:spAutoFit/>
          </a:bodyPr>
          <a:lstStyle/>
          <a:p>
            <a:pPr indent="0" lvl="0" marL="0" marR="0" rtl="0" algn="ctr">
              <a:spcBef>
                <a:spcPts val="0"/>
              </a:spcBef>
              <a:spcAft>
                <a:spcPts val="0"/>
              </a:spcAft>
              <a:buNone/>
            </a:pPr>
            <a:r>
              <a:rPr b="1" i="0" lang="cs-CZ" sz="1250" u="none" cap="none" strike="noStrike">
                <a:solidFill>
                  <a:srgbClr val="231F20"/>
                </a:solidFill>
                <a:latin typeface="Arial"/>
                <a:ea typeface="Arial"/>
                <a:cs typeface="Arial"/>
                <a:sym typeface="Arial"/>
              </a:rPr>
              <a:t>Označte fajfkou, zda-li s tvrzením souhlasíte, pokud nikoli, tak udělejte křížek.</a:t>
            </a:r>
            <a:endParaRPr/>
          </a:p>
        </p:txBody>
      </p:sp>
      <p:sp>
        <p:nvSpPr>
          <p:cNvPr id="102" name="Google Shape;102;p2"/>
          <p:cNvSpPr txBox="1"/>
          <p:nvPr/>
        </p:nvSpPr>
        <p:spPr>
          <a:xfrm>
            <a:off x="5592088" y="2695086"/>
            <a:ext cx="1728185" cy="24819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CC0000"/>
              </a:buClr>
              <a:buSzPts val="1200"/>
              <a:buFont typeface="Arial"/>
              <a:buNone/>
            </a:pPr>
            <a:r>
              <a:rPr b="1" i="0" lang="cs-CZ" sz="1200" u="none" cap="none" strike="noStrike">
                <a:solidFill>
                  <a:srgbClr val="CC0000"/>
                </a:solidFill>
                <a:latin typeface="Arial Black"/>
                <a:ea typeface="Arial Black"/>
                <a:cs typeface="Arial Black"/>
                <a:sym typeface="Arial Black"/>
              </a:rPr>
              <a:t>PO</a:t>
            </a:r>
            <a:endParaRPr/>
          </a:p>
        </p:txBody>
      </p:sp>
      <p:pic>
        <p:nvPicPr>
          <p:cNvPr id="103" name="Google Shape;103;p2"/>
          <p:cNvPicPr preferRelativeResize="0"/>
          <p:nvPr/>
        </p:nvPicPr>
        <p:blipFill rotWithShape="1">
          <a:blip r:embed="rId5">
            <a:alphaModFix/>
          </a:blip>
          <a:srcRect b="0" l="0" r="0" t="0"/>
          <a:stretch/>
        </p:blipFill>
        <p:spPr>
          <a:xfrm>
            <a:off x="6373630" y="3381111"/>
            <a:ext cx="165100" cy="165100"/>
          </a:xfrm>
          <a:prstGeom prst="rect">
            <a:avLst/>
          </a:prstGeom>
          <a:noFill/>
          <a:ln>
            <a:noFill/>
          </a:ln>
        </p:spPr>
      </p:pic>
      <p:sp>
        <p:nvSpPr>
          <p:cNvPr id="104" name="Google Shape;104;p2"/>
          <p:cNvSpPr txBox="1"/>
          <p:nvPr/>
        </p:nvSpPr>
        <p:spPr>
          <a:xfrm>
            <a:off x="1716374" y="4064188"/>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V médiích se objevují jen vědecké výzkumy, s jejichž výsledky souhlasí všichni vědci.</a:t>
            </a:r>
            <a:endParaRPr b="0" i="0" sz="1100" u="none" cap="none" strike="noStrike">
              <a:solidFill>
                <a:schemeClr val="dk1"/>
              </a:solidFill>
              <a:latin typeface="Arial"/>
              <a:ea typeface="Arial"/>
              <a:cs typeface="Arial"/>
              <a:sym typeface="Arial"/>
            </a:endParaRPr>
          </a:p>
        </p:txBody>
      </p:sp>
      <p:pic>
        <p:nvPicPr>
          <p:cNvPr id="105" name="Google Shape;105;p2"/>
          <p:cNvPicPr preferRelativeResize="0"/>
          <p:nvPr/>
        </p:nvPicPr>
        <p:blipFill rotWithShape="1">
          <a:blip r:embed="rId5">
            <a:alphaModFix/>
          </a:blip>
          <a:srcRect b="0" l="0" r="0" t="0"/>
          <a:stretch/>
        </p:blipFill>
        <p:spPr>
          <a:xfrm>
            <a:off x="1020943" y="4163011"/>
            <a:ext cx="165100" cy="165100"/>
          </a:xfrm>
          <a:prstGeom prst="rect">
            <a:avLst/>
          </a:prstGeom>
          <a:noFill/>
          <a:ln>
            <a:noFill/>
          </a:ln>
        </p:spPr>
      </p:pic>
      <p:pic>
        <p:nvPicPr>
          <p:cNvPr id="106" name="Google Shape;106;p2"/>
          <p:cNvPicPr preferRelativeResize="0"/>
          <p:nvPr/>
        </p:nvPicPr>
        <p:blipFill rotWithShape="1">
          <a:blip r:embed="rId5">
            <a:alphaModFix/>
          </a:blip>
          <a:srcRect b="0" l="0" r="0" t="0"/>
          <a:stretch/>
        </p:blipFill>
        <p:spPr>
          <a:xfrm>
            <a:off x="6373630" y="4163011"/>
            <a:ext cx="165100" cy="165100"/>
          </a:xfrm>
          <a:prstGeom prst="rect">
            <a:avLst/>
          </a:prstGeom>
          <a:noFill/>
          <a:ln>
            <a:noFill/>
          </a:ln>
        </p:spPr>
      </p:pic>
      <p:sp>
        <p:nvSpPr>
          <p:cNvPr id="107" name="Google Shape;107;p2"/>
          <p:cNvSpPr txBox="1"/>
          <p:nvPr/>
        </p:nvSpPr>
        <p:spPr>
          <a:xfrm>
            <a:off x="1716374" y="4745433"/>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Reprezentativnost znamená, že vzorek dotazovaných osob odpovídá obrazu společnosti například dle věku, regionů, příjmů, vzdělání apod.</a:t>
            </a:r>
            <a:endParaRPr b="0" i="0" sz="1100" u="none" cap="none" strike="noStrike">
              <a:solidFill>
                <a:schemeClr val="dk1"/>
              </a:solidFill>
              <a:latin typeface="Arial"/>
              <a:ea typeface="Arial"/>
              <a:cs typeface="Arial"/>
              <a:sym typeface="Arial"/>
            </a:endParaRPr>
          </a:p>
        </p:txBody>
      </p:sp>
      <p:pic>
        <p:nvPicPr>
          <p:cNvPr id="108" name="Google Shape;108;p2"/>
          <p:cNvPicPr preferRelativeResize="0"/>
          <p:nvPr/>
        </p:nvPicPr>
        <p:blipFill rotWithShape="1">
          <a:blip r:embed="rId5">
            <a:alphaModFix/>
          </a:blip>
          <a:srcRect b="0" l="0" r="0" t="0"/>
          <a:stretch/>
        </p:blipFill>
        <p:spPr>
          <a:xfrm>
            <a:off x="1020943" y="4944911"/>
            <a:ext cx="165100" cy="165100"/>
          </a:xfrm>
          <a:prstGeom prst="rect">
            <a:avLst/>
          </a:prstGeom>
          <a:noFill/>
          <a:ln>
            <a:noFill/>
          </a:ln>
        </p:spPr>
      </p:pic>
      <p:pic>
        <p:nvPicPr>
          <p:cNvPr id="109" name="Google Shape;109;p2"/>
          <p:cNvPicPr preferRelativeResize="0"/>
          <p:nvPr/>
        </p:nvPicPr>
        <p:blipFill rotWithShape="1">
          <a:blip r:embed="rId5">
            <a:alphaModFix/>
          </a:blip>
          <a:srcRect b="0" l="0" r="0" t="0"/>
          <a:stretch/>
        </p:blipFill>
        <p:spPr>
          <a:xfrm>
            <a:off x="6373630" y="4944911"/>
            <a:ext cx="165100" cy="165100"/>
          </a:xfrm>
          <a:prstGeom prst="rect">
            <a:avLst/>
          </a:prstGeom>
          <a:noFill/>
          <a:ln>
            <a:noFill/>
          </a:ln>
        </p:spPr>
      </p:pic>
      <p:sp>
        <p:nvSpPr>
          <p:cNvPr id="110" name="Google Shape;110;p2"/>
          <p:cNvSpPr txBox="1"/>
          <p:nvPr/>
        </p:nvSpPr>
        <p:spPr>
          <a:xfrm>
            <a:off x="1716374" y="5536936"/>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Ankety u článků na zpravodajských portálech (například idnes.cz, novinky.cz apod.) odrážejí skutečný názor celé společnosti.</a:t>
            </a:r>
            <a:endParaRPr b="0" i="0" sz="1100" u="none" cap="none" strike="noStrike">
              <a:solidFill>
                <a:schemeClr val="dk1"/>
              </a:solidFill>
              <a:latin typeface="Arial"/>
              <a:ea typeface="Arial"/>
              <a:cs typeface="Arial"/>
              <a:sym typeface="Arial"/>
            </a:endParaRPr>
          </a:p>
        </p:txBody>
      </p:sp>
      <p:pic>
        <p:nvPicPr>
          <p:cNvPr id="111" name="Google Shape;111;p2"/>
          <p:cNvPicPr preferRelativeResize="0"/>
          <p:nvPr/>
        </p:nvPicPr>
        <p:blipFill rotWithShape="1">
          <a:blip r:embed="rId5">
            <a:alphaModFix/>
          </a:blip>
          <a:srcRect b="0" l="0" r="0" t="0"/>
          <a:stretch/>
        </p:blipFill>
        <p:spPr>
          <a:xfrm>
            <a:off x="1020943" y="5726811"/>
            <a:ext cx="165100" cy="165100"/>
          </a:xfrm>
          <a:prstGeom prst="rect">
            <a:avLst/>
          </a:prstGeom>
          <a:noFill/>
          <a:ln>
            <a:noFill/>
          </a:ln>
        </p:spPr>
      </p:pic>
      <p:pic>
        <p:nvPicPr>
          <p:cNvPr id="112" name="Google Shape;112;p2"/>
          <p:cNvPicPr preferRelativeResize="0"/>
          <p:nvPr/>
        </p:nvPicPr>
        <p:blipFill rotWithShape="1">
          <a:blip r:embed="rId5">
            <a:alphaModFix/>
          </a:blip>
          <a:srcRect b="0" l="0" r="0" t="0"/>
          <a:stretch/>
        </p:blipFill>
        <p:spPr>
          <a:xfrm>
            <a:off x="6373630" y="5726811"/>
            <a:ext cx="165100" cy="165100"/>
          </a:xfrm>
          <a:prstGeom prst="rect">
            <a:avLst/>
          </a:prstGeom>
          <a:noFill/>
          <a:ln>
            <a:noFill/>
          </a:ln>
        </p:spPr>
      </p:pic>
      <p:sp>
        <p:nvSpPr>
          <p:cNvPr id="113" name="Google Shape;113;p2"/>
          <p:cNvSpPr txBox="1"/>
          <p:nvPr/>
        </p:nvSpPr>
        <p:spPr>
          <a:xfrm>
            <a:off x="1716374" y="6394969"/>
            <a:ext cx="4123646" cy="585079"/>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100"/>
              <a:buFont typeface="Arial"/>
              <a:buNone/>
            </a:pPr>
            <a:r>
              <a:rPr b="1" i="0" lang="cs-CZ" sz="1100" u="none" cap="none" strike="noStrike">
                <a:solidFill>
                  <a:schemeClr val="dk1"/>
                </a:solidFill>
                <a:latin typeface="Arial"/>
                <a:ea typeface="Arial"/>
                <a:cs typeface="Arial"/>
                <a:sym typeface="Arial"/>
              </a:rPr>
              <a:t>Anketa na Facebooku více odpovídá realitě než ankety </a:t>
            </a:r>
            <a:br>
              <a:rPr b="1" i="0" lang="cs-CZ" sz="1100" u="none" cap="none" strike="noStrike">
                <a:solidFill>
                  <a:schemeClr val="dk1"/>
                </a:solidFill>
                <a:latin typeface="Arial"/>
                <a:ea typeface="Arial"/>
                <a:cs typeface="Arial"/>
                <a:sym typeface="Arial"/>
              </a:rPr>
            </a:br>
            <a:r>
              <a:rPr b="1" i="0" lang="cs-CZ" sz="1100" u="none" cap="none" strike="noStrike">
                <a:solidFill>
                  <a:schemeClr val="dk1"/>
                </a:solidFill>
                <a:latin typeface="Arial"/>
                <a:ea typeface="Arial"/>
                <a:cs typeface="Arial"/>
                <a:sym typeface="Arial"/>
              </a:rPr>
              <a:t>u článků na zpravodajských portálech.</a:t>
            </a:r>
            <a:endParaRPr b="0" i="0" sz="1100" u="none" cap="none" strike="noStrike">
              <a:solidFill>
                <a:schemeClr val="dk1"/>
              </a:solidFill>
              <a:latin typeface="Arial"/>
              <a:ea typeface="Arial"/>
              <a:cs typeface="Arial"/>
              <a:sym typeface="Arial"/>
            </a:endParaRPr>
          </a:p>
        </p:txBody>
      </p:sp>
      <p:pic>
        <p:nvPicPr>
          <p:cNvPr id="114" name="Google Shape;114;p2"/>
          <p:cNvPicPr preferRelativeResize="0"/>
          <p:nvPr/>
        </p:nvPicPr>
        <p:blipFill rotWithShape="1">
          <a:blip r:embed="rId5">
            <a:alphaModFix/>
          </a:blip>
          <a:srcRect b="0" l="0" r="0" t="0"/>
          <a:stretch/>
        </p:blipFill>
        <p:spPr>
          <a:xfrm>
            <a:off x="1020943" y="6508711"/>
            <a:ext cx="165100" cy="165100"/>
          </a:xfrm>
          <a:prstGeom prst="rect">
            <a:avLst/>
          </a:prstGeom>
          <a:noFill/>
          <a:ln>
            <a:noFill/>
          </a:ln>
        </p:spPr>
      </p:pic>
      <p:pic>
        <p:nvPicPr>
          <p:cNvPr id="115" name="Google Shape;115;p2"/>
          <p:cNvPicPr preferRelativeResize="0"/>
          <p:nvPr/>
        </p:nvPicPr>
        <p:blipFill rotWithShape="1">
          <a:blip r:embed="rId5">
            <a:alphaModFix/>
          </a:blip>
          <a:srcRect b="0" l="0" r="0" t="0"/>
          <a:stretch/>
        </p:blipFill>
        <p:spPr>
          <a:xfrm>
            <a:off x="6373630" y="6508711"/>
            <a:ext cx="165100" cy="165100"/>
          </a:xfrm>
          <a:prstGeom prst="rect">
            <a:avLst/>
          </a:prstGeom>
          <a:noFill/>
          <a:ln>
            <a:noFill/>
          </a:ln>
        </p:spPr>
      </p:pic>
      <p:sp>
        <p:nvSpPr>
          <p:cNvPr id="116" name="Google Shape;116;p2"/>
          <p:cNvSpPr txBox="1"/>
          <p:nvPr/>
        </p:nvSpPr>
        <p:spPr>
          <a:xfrm>
            <a:off x="1338958" y="10331628"/>
            <a:ext cx="4881758" cy="120546"/>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1" i="0" lang="cs-CZ" sz="700" u="none" cap="none" strike="noStrike">
                <a:solidFill>
                  <a:srgbClr val="B9C7D4"/>
                </a:solidFill>
                <a:latin typeface="Arial"/>
                <a:ea typeface="Arial"/>
                <a:cs typeface="Arial"/>
                <a:sym typeface="Arial"/>
              </a:rPr>
              <a:t>Upraveno podle příručky Surfařův průvodce po Internetu. Dostupné z </a:t>
            </a:r>
            <a:r>
              <a:rPr b="1" i="0" lang="cs-CZ" sz="700" u="sng" cap="none" strike="noStrike">
                <a:solidFill>
                  <a:srgbClr val="B9C7D4"/>
                </a:solidFill>
                <a:latin typeface="Arial"/>
                <a:ea typeface="Arial"/>
                <a:cs typeface="Arial"/>
                <a:sym typeface="Arial"/>
                <a:hlinkClick r:id="rId6">
                  <a:extLst>
                    <a:ext uri="{A12FA001-AC4F-418D-AE19-62706E023703}">
                      <ahyp:hlinkClr val="tx"/>
                    </a:ext>
                  </a:extLst>
                </a:hlinkClick>
              </a:rPr>
              <a:t>https://zvolsi.info/surfarovym-pruvodcem/</a:t>
            </a:r>
            <a:r>
              <a:rPr b="1" i="0" lang="cs-CZ" sz="700" u="none" cap="none" strike="noStrike">
                <a:solidFill>
                  <a:srgbClr val="B9C7D4"/>
                </a:solidFill>
                <a:latin typeface="Arial"/>
                <a:ea typeface="Arial"/>
                <a:cs typeface="Arial"/>
                <a:sym typeface="Arial"/>
              </a:rPr>
              <a:t>.</a:t>
            </a:r>
            <a:endParaRPr/>
          </a:p>
        </p:txBody>
      </p:sp>
      <p:cxnSp>
        <p:nvCxnSpPr>
          <p:cNvPr id="117" name="Google Shape;117;p2"/>
          <p:cNvCxnSpPr/>
          <p:nvPr/>
        </p:nvCxnSpPr>
        <p:spPr>
          <a:xfrm>
            <a:off x="675594" y="3836001"/>
            <a:ext cx="6183180" cy="21821"/>
          </a:xfrm>
          <a:prstGeom prst="straightConnector1">
            <a:avLst/>
          </a:prstGeom>
          <a:noFill/>
          <a:ln cap="flat" cmpd="sng" w="9525">
            <a:solidFill>
              <a:srgbClr val="CC0000"/>
            </a:solidFill>
            <a:prstDash val="dash"/>
            <a:miter lim="800000"/>
            <a:headEnd len="sm" w="sm" type="none"/>
            <a:tailEnd len="sm" w="sm" type="none"/>
          </a:ln>
        </p:spPr>
      </p:cxnSp>
      <p:cxnSp>
        <p:nvCxnSpPr>
          <p:cNvPr id="118" name="Google Shape;118;p2"/>
          <p:cNvCxnSpPr/>
          <p:nvPr/>
        </p:nvCxnSpPr>
        <p:spPr>
          <a:xfrm>
            <a:off x="675594" y="3053431"/>
            <a:ext cx="6183180" cy="0"/>
          </a:xfrm>
          <a:prstGeom prst="straightConnector1">
            <a:avLst/>
          </a:prstGeom>
          <a:noFill/>
          <a:ln cap="flat" cmpd="sng" w="9525">
            <a:solidFill>
              <a:srgbClr val="CC0000"/>
            </a:solidFill>
            <a:prstDash val="dash"/>
            <a:miter lim="800000"/>
            <a:headEnd len="sm" w="sm" type="none"/>
            <a:tailEnd len="sm" w="sm" type="none"/>
          </a:ln>
        </p:spPr>
      </p:cxnSp>
      <p:cxnSp>
        <p:nvCxnSpPr>
          <p:cNvPr id="119" name="Google Shape;119;p2"/>
          <p:cNvCxnSpPr/>
          <p:nvPr/>
        </p:nvCxnSpPr>
        <p:spPr>
          <a:xfrm flipH="1" rot="10800000">
            <a:off x="675594" y="4616302"/>
            <a:ext cx="6183180" cy="2269"/>
          </a:xfrm>
          <a:prstGeom prst="straightConnector1">
            <a:avLst/>
          </a:prstGeom>
          <a:noFill/>
          <a:ln cap="flat" cmpd="sng" w="9525">
            <a:solidFill>
              <a:srgbClr val="CC0000"/>
            </a:solidFill>
            <a:prstDash val="dash"/>
            <a:miter lim="800000"/>
            <a:headEnd len="sm" w="sm" type="none"/>
            <a:tailEnd len="sm" w="sm" type="none"/>
          </a:ln>
        </p:spPr>
      </p:cxnSp>
      <p:cxnSp>
        <p:nvCxnSpPr>
          <p:cNvPr id="120" name="Google Shape;120;p2"/>
          <p:cNvCxnSpPr/>
          <p:nvPr/>
        </p:nvCxnSpPr>
        <p:spPr>
          <a:xfrm>
            <a:off x="675595" y="540114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21" name="Google Shape;121;p2"/>
          <p:cNvCxnSpPr/>
          <p:nvPr/>
        </p:nvCxnSpPr>
        <p:spPr>
          <a:xfrm>
            <a:off x="675595" y="618371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22" name="Google Shape;122;p2"/>
          <p:cNvCxnSpPr/>
          <p:nvPr/>
        </p:nvCxnSpPr>
        <p:spPr>
          <a:xfrm>
            <a:off x="675595" y="6966281"/>
            <a:ext cx="6156000" cy="0"/>
          </a:xfrm>
          <a:prstGeom prst="straightConnector1">
            <a:avLst/>
          </a:prstGeom>
          <a:noFill/>
          <a:ln cap="flat" cmpd="sng" w="9525">
            <a:solidFill>
              <a:srgbClr val="CC0000"/>
            </a:solidFill>
            <a:prstDash val="dash"/>
            <a:miter lim="800000"/>
            <a:headEnd len="sm" w="sm" type="none"/>
            <a:tailEnd len="sm" w="sm" type="none"/>
          </a:ln>
        </p:spPr>
      </p:cxnSp>
      <p:cxnSp>
        <p:nvCxnSpPr>
          <p:cNvPr id="123" name="Google Shape;123;p2"/>
          <p:cNvCxnSpPr/>
          <p:nvPr/>
        </p:nvCxnSpPr>
        <p:spPr>
          <a:xfrm>
            <a:off x="1488394" y="2612571"/>
            <a:ext cx="0" cy="4353710"/>
          </a:xfrm>
          <a:prstGeom prst="straightConnector1">
            <a:avLst/>
          </a:prstGeom>
          <a:noFill/>
          <a:ln cap="flat" cmpd="sng" w="9525">
            <a:solidFill>
              <a:srgbClr val="CC0000"/>
            </a:solidFill>
            <a:prstDash val="dash"/>
            <a:miter lim="800000"/>
            <a:headEnd len="sm" w="sm" type="none"/>
            <a:tailEnd len="sm" w="sm" type="none"/>
          </a:ln>
        </p:spPr>
      </p:cxnSp>
      <p:cxnSp>
        <p:nvCxnSpPr>
          <p:cNvPr id="124" name="Google Shape;124;p2"/>
          <p:cNvCxnSpPr/>
          <p:nvPr/>
        </p:nvCxnSpPr>
        <p:spPr>
          <a:xfrm>
            <a:off x="675594" y="2612571"/>
            <a:ext cx="0" cy="4353710"/>
          </a:xfrm>
          <a:prstGeom prst="straightConnector1">
            <a:avLst/>
          </a:prstGeom>
          <a:noFill/>
          <a:ln cap="flat" cmpd="sng" w="9525">
            <a:solidFill>
              <a:srgbClr val="CC0000"/>
            </a:solidFill>
            <a:prstDash val="dash"/>
            <a:miter lim="800000"/>
            <a:headEnd len="sm" w="sm" type="none"/>
            <a:tailEnd len="sm" w="sm" type="none"/>
          </a:ln>
        </p:spPr>
      </p:cxnSp>
      <p:cxnSp>
        <p:nvCxnSpPr>
          <p:cNvPr id="125" name="Google Shape;125;p2"/>
          <p:cNvCxnSpPr/>
          <p:nvPr/>
        </p:nvCxnSpPr>
        <p:spPr>
          <a:xfrm>
            <a:off x="6858774" y="2612571"/>
            <a:ext cx="0" cy="4353710"/>
          </a:xfrm>
          <a:prstGeom prst="straightConnector1">
            <a:avLst/>
          </a:prstGeom>
          <a:noFill/>
          <a:ln cap="flat" cmpd="sng" w="9525">
            <a:solidFill>
              <a:srgbClr val="CC0000"/>
            </a:solidFill>
            <a:prstDash val="dash"/>
            <a:miter lim="800000"/>
            <a:headEnd len="sm" w="sm" type="none"/>
            <a:tailEnd len="sm" w="sm" type="none"/>
          </a:ln>
        </p:spPr>
      </p:cxnSp>
      <p:cxnSp>
        <p:nvCxnSpPr>
          <p:cNvPr id="126" name="Google Shape;126;p2"/>
          <p:cNvCxnSpPr/>
          <p:nvPr/>
        </p:nvCxnSpPr>
        <p:spPr>
          <a:xfrm>
            <a:off x="6045974" y="2612571"/>
            <a:ext cx="0" cy="4353710"/>
          </a:xfrm>
          <a:prstGeom prst="straightConnector1">
            <a:avLst/>
          </a:prstGeom>
          <a:noFill/>
          <a:ln cap="flat" cmpd="sng" w="9525">
            <a:solidFill>
              <a:srgbClr val="CC0000"/>
            </a:solidFill>
            <a:prstDash val="dash"/>
            <a:miter lim="800000"/>
            <a:headEnd len="sm" w="sm" type="none"/>
            <a:tailEnd len="sm" w="sm" type="none"/>
          </a:ln>
        </p:spPr>
      </p:cxnSp>
      <p:pic>
        <p:nvPicPr>
          <p:cNvPr id="127" name="Google Shape;127;p2"/>
          <p:cNvPicPr preferRelativeResize="0"/>
          <p:nvPr/>
        </p:nvPicPr>
        <p:blipFill rotWithShape="1">
          <a:blip r:embed="rId7">
            <a:alphaModFix/>
          </a:blip>
          <a:srcRect b="0" l="0" r="0" t="0"/>
          <a:stretch/>
        </p:blipFill>
        <p:spPr>
          <a:xfrm>
            <a:off x="3175" y="-31346"/>
            <a:ext cx="7556500" cy="6350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pic>
        <p:nvPicPr>
          <p:cNvPr id="377" name="Google Shape;377;p20"/>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pic>
        <p:nvPicPr>
          <p:cNvPr id="378" name="Google Shape;378;p20"/>
          <p:cNvPicPr preferRelativeResize="0"/>
          <p:nvPr/>
        </p:nvPicPr>
        <p:blipFill rotWithShape="1">
          <a:blip r:embed="rId4">
            <a:alphaModFix/>
          </a:blip>
          <a:srcRect b="0" l="0" r="0" t="0"/>
          <a:stretch/>
        </p:blipFill>
        <p:spPr>
          <a:xfrm>
            <a:off x="2075767" y="1006546"/>
            <a:ext cx="584200" cy="635000"/>
          </a:xfrm>
          <a:prstGeom prst="rect">
            <a:avLst/>
          </a:prstGeom>
          <a:noFill/>
          <a:ln>
            <a:noFill/>
          </a:ln>
        </p:spPr>
      </p:pic>
      <p:sp>
        <p:nvSpPr>
          <p:cNvPr id="379" name="Google Shape;379;p20"/>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656CAD"/>
              </a:buClr>
              <a:buSzPts val="2400"/>
              <a:buFont typeface="Arial Black"/>
              <a:buNone/>
            </a:pPr>
            <a:r>
              <a:rPr lang="cs-CZ">
                <a:solidFill>
                  <a:srgbClr val="656CAD"/>
                </a:solidFill>
              </a:rPr>
              <a:t>TEORETICKÝ</a:t>
            </a:r>
            <a:br>
              <a:rPr lang="cs-CZ">
                <a:solidFill>
                  <a:srgbClr val="656CAD"/>
                </a:solidFill>
              </a:rPr>
            </a:br>
            <a:r>
              <a:rPr lang="cs-CZ">
                <a:solidFill>
                  <a:srgbClr val="656CAD"/>
                </a:solidFill>
              </a:rPr>
              <a:t>LIST</a:t>
            </a:r>
            <a:endParaRPr/>
          </a:p>
        </p:txBody>
      </p:sp>
      <p:sp>
        <p:nvSpPr>
          <p:cNvPr id="380" name="Google Shape;380;p20"/>
          <p:cNvSpPr txBox="1"/>
          <p:nvPr/>
        </p:nvSpPr>
        <p:spPr>
          <a:xfrm>
            <a:off x="1230536" y="3115653"/>
            <a:ext cx="5114846" cy="3676006"/>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850">
                <a:solidFill>
                  <a:schemeClr val="dk1"/>
                </a:solidFill>
                <a:latin typeface="Georgia"/>
                <a:ea typeface="Georgia"/>
                <a:cs typeface="Georgia"/>
                <a:sym typeface="Georgia"/>
              </a:rPr>
              <a:t>Výzkum</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Jedná se o vědecky organizované zkoumání jevů a bádání, zejména na podkladě pozorování a pokusů.</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Průzkum</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Průzkum musí být reprezentativní, což v praxi znamená, že respondenti (odpovídající) musí odpovídat reálnému složení obyvatelstva. Lze proto důvěřovat agenturám typu STEM/MARK, NMS Market Research, Nielsen Admosphere, Kantar, Ipsos či SC&amp;C, které na kvalitu průzkumů dbají. Agentury, které zakládají své výzkumy na reprezentativnosti, jsou zpravidla členy sdružení agentur pro výzkum trhu a veřejného mínění SIMAR. Naopak nelze důvěřovat například volebním průzkumům, které zveřejňují samotné politické strany. Nepřesnost je kromě nereprezentativního vzorku dána i tím, že do poslední chvíle je značná část voličů nerozhodnutá a jejich hlasy pak u mohou výsledkem voleb zamíchat.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Novinářské výzkumy</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Výzkumy pro novináře často připravují PR agentury, aby podpořily teze a tvrzení svých klientů při prezentaci konkrétního tématu v médiích. Pokud je tvrzení klienta podložené čísly a daty, je pravděpodobné, že média takový materiál spíše využijí a je tedy šance na vyšší publicitu. Zástupce klienta pak může tato čísla například komentovat a ukázat na nich svoje řešení.  Tyto průzkumy nemají pro klienta žádný význam, proto se u nich tolik nedbá na kvalitu reprezentativnosti a realizují se zpravidla v nejlevnější dostupné variantě (často on-line).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Internetové a facebookové ankety</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Nemají žádnou reprezentativní vypovídající hodnotu, protože se jedná o osobní názory uživatelů konkrétního webu či sociální sítě. Navíc hlasující nejsou ani reprezentativním vzorkem z celé skupiny pravidelných čtenářů/uživatelů. Často jim ale věří i ti, kterých se týkají. Politici se například chlubí výsledky anket na serverech idnes.cz, novinky.cz či parlamentnilisty.cz.</a:t>
            </a:r>
            <a:endParaRPr/>
          </a:p>
          <a:p>
            <a:pPr indent="-174625" lvl="0" marL="228600" marR="0" rtl="0" algn="l">
              <a:spcBef>
                <a:spcPts val="0"/>
              </a:spcBef>
              <a:spcAft>
                <a:spcPts val="0"/>
              </a:spcAft>
              <a:buClr>
                <a:schemeClr val="dk1"/>
              </a:buClr>
              <a:buSzPts val="850"/>
              <a:buFont typeface="Calibri"/>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381" name="Google Shape;381;p20"/>
          <p:cNvPicPr preferRelativeResize="0"/>
          <p:nvPr/>
        </p:nvPicPr>
        <p:blipFill rotWithShape="1">
          <a:blip r:embed="rId5">
            <a:alphaModFix/>
          </a:blip>
          <a:srcRect b="0" l="0" r="0" t="0"/>
          <a:stretch/>
        </p:blipFill>
        <p:spPr>
          <a:xfrm>
            <a:off x="1587" y="-16933"/>
            <a:ext cx="7556500" cy="635000"/>
          </a:xfrm>
          <a:prstGeom prst="rect">
            <a:avLst/>
          </a:prstGeom>
          <a:noFill/>
          <a:ln>
            <a:noFill/>
          </a:ln>
        </p:spPr>
      </p:pic>
      <p:pic>
        <p:nvPicPr>
          <p:cNvPr id="382" name="Google Shape;382;p20"/>
          <p:cNvPicPr preferRelativeResize="0"/>
          <p:nvPr/>
        </p:nvPicPr>
        <p:blipFill rotWithShape="1">
          <a:blip r:embed="rId6">
            <a:alphaModFix/>
          </a:blip>
          <a:srcRect b="0" l="0" r="0" t="0"/>
          <a:stretch/>
        </p:blipFill>
        <p:spPr>
          <a:xfrm>
            <a:off x="1631267" y="983842"/>
            <a:ext cx="444500" cy="635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pic>
        <p:nvPicPr>
          <p:cNvPr id="132" name="Google Shape;132;p3"/>
          <p:cNvPicPr preferRelativeResize="0"/>
          <p:nvPr/>
        </p:nvPicPr>
        <p:blipFill rotWithShape="1">
          <a:blip r:embed="rId3">
            <a:alphaModFix/>
          </a:blip>
          <a:srcRect b="0" l="0" r="0" t="0"/>
          <a:stretch/>
        </p:blipFill>
        <p:spPr>
          <a:xfrm>
            <a:off x="1964848" y="1006546"/>
            <a:ext cx="584200" cy="635000"/>
          </a:xfrm>
          <a:prstGeom prst="rect">
            <a:avLst/>
          </a:prstGeom>
          <a:noFill/>
          <a:ln>
            <a:noFill/>
          </a:ln>
        </p:spPr>
      </p:pic>
      <p:sp>
        <p:nvSpPr>
          <p:cNvPr id="133" name="Google Shape;133;p3"/>
          <p:cNvSpPr txBox="1"/>
          <p:nvPr>
            <p:ph type="ctrTitle"/>
          </p:nvPr>
        </p:nvSpPr>
        <p:spPr>
          <a:xfrm>
            <a:off x="2623662" y="931333"/>
            <a:ext cx="3104891" cy="785427"/>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CC0000"/>
              </a:buClr>
              <a:buSzPct val="100000"/>
              <a:buFont typeface="Arial Black"/>
              <a:buNone/>
            </a:pPr>
            <a:r>
              <a:rPr lang="cs-CZ"/>
              <a:t>URČI DLE ZPRÁVY UDÁLOST</a:t>
            </a:r>
            <a:endParaRPr/>
          </a:p>
        </p:txBody>
      </p:sp>
      <p:sp>
        <p:nvSpPr>
          <p:cNvPr id="134" name="Google Shape;134;p3"/>
          <p:cNvSpPr/>
          <p:nvPr/>
        </p:nvSpPr>
        <p:spPr>
          <a:xfrm>
            <a:off x="1261148" y="2037302"/>
            <a:ext cx="5038090" cy="492759"/>
          </a:xfrm>
          <a:custGeom>
            <a:rect b="b" l="l" r="r" t="t"/>
            <a:pathLst>
              <a:path extrusionOk="0" h="492760" w="5038090">
                <a:moveTo>
                  <a:pt x="4883823" y="0"/>
                </a:moveTo>
                <a:lnTo>
                  <a:pt x="153885" y="0"/>
                </a:lnTo>
                <a:lnTo>
                  <a:pt x="105246" y="7845"/>
                </a:lnTo>
                <a:lnTo>
                  <a:pt x="63003" y="29690"/>
                </a:lnTo>
                <a:lnTo>
                  <a:pt x="29691" y="63000"/>
                </a:lnTo>
                <a:lnTo>
                  <a:pt x="7845" y="105239"/>
                </a:lnTo>
                <a:lnTo>
                  <a:pt x="0" y="153873"/>
                </a:lnTo>
                <a:lnTo>
                  <a:pt x="0" y="338366"/>
                </a:lnTo>
                <a:lnTo>
                  <a:pt x="7845" y="387005"/>
                </a:lnTo>
                <a:lnTo>
                  <a:pt x="29691" y="429248"/>
                </a:lnTo>
                <a:lnTo>
                  <a:pt x="63003" y="462560"/>
                </a:lnTo>
                <a:lnTo>
                  <a:pt x="105246" y="484406"/>
                </a:lnTo>
                <a:lnTo>
                  <a:pt x="153885" y="492251"/>
                </a:lnTo>
                <a:lnTo>
                  <a:pt x="4883823" y="492251"/>
                </a:lnTo>
                <a:lnTo>
                  <a:pt x="4932456" y="484406"/>
                </a:lnTo>
                <a:lnTo>
                  <a:pt x="4974695" y="462560"/>
                </a:lnTo>
                <a:lnTo>
                  <a:pt x="5008005" y="429248"/>
                </a:lnTo>
                <a:lnTo>
                  <a:pt x="5029851" y="387005"/>
                </a:lnTo>
                <a:lnTo>
                  <a:pt x="5037696" y="338366"/>
                </a:lnTo>
                <a:lnTo>
                  <a:pt x="5037696" y="153873"/>
                </a:lnTo>
                <a:lnTo>
                  <a:pt x="5029851" y="105239"/>
                </a:lnTo>
                <a:lnTo>
                  <a:pt x="5008005" y="63000"/>
                </a:lnTo>
                <a:lnTo>
                  <a:pt x="4974695" y="29690"/>
                </a:lnTo>
                <a:lnTo>
                  <a:pt x="4932456" y="7845"/>
                </a:lnTo>
                <a:lnTo>
                  <a:pt x="4883823" y="0"/>
                </a:lnTo>
                <a:close/>
              </a:path>
            </a:pathLst>
          </a:custGeom>
          <a:solidFill>
            <a:srgbClr val="E6E7E8"/>
          </a:solid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cs-CZ" sz="1400" u="none" cap="none" strike="noStrike">
                <a:solidFill>
                  <a:schemeClr val="dk1"/>
                </a:solidFill>
                <a:latin typeface="Arial"/>
                <a:ea typeface="Arial"/>
                <a:cs typeface="Arial"/>
                <a:sym typeface="Arial"/>
              </a:rPr>
              <a:t>Proč někdo platí průzkum o nákladech na nevěru?</a:t>
            </a:r>
            <a:endParaRPr/>
          </a:p>
        </p:txBody>
      </p:sp>
      <p:pic>
        <p:nvPicPr>
          <p:cNvPr id="135" name="Google Shape;135;p3"/>
          <p:cNvPicPr preferRelativeResize="0"/>
          <p:nvPr/>
        </p:nvPicPr>
        <p:blipFill rotWithShape="1">
          <a:blip r:embed="rId4">
            <a:alphaModFix/>
          </a:blip>
          <a:srcRect b="0" l="0" r="0" t="0"/>
          <a:stretch/>
        </p:blipFill>
        <p:spPr>
          <a:xfrm>
            <a:off x="1098223" y="4317076"/>
            <a:ext cx="2773085" cy="1609589"/>
          </a:xfrm>
          <a:prstGeom prst="rect">
            <a:avLst/>
          </a:prstGeom>
          <a:noFill/>
          <a:ln>
            <a:noFill/>
          </a:ln>
        </p:spPr>
      </p:pic>
      <p:pic>
        <p:nvPicPr>
          <p:cNvPr id="136" name="Google Shape;136;p3"/>
          <p:cNvPicPr preferRelativeResize="0"/>
          <p:nvPr/>
        </p:nvPicPr>
        <p:blipFill rotWithShape="1">
          <a:blip r:embed="rId4">
            <a:alphaModFix/>
          </a:blip>
          <a:srcRect b="0" l="0" r="0" t="0"/>
          <a:stretch/>
        </p:blipFill>
        <p:spPr>
          <a:xfrm>
            <a:off x="3882719" y="4317076"/>
            <a:ext cx="2773085" cy="1609589"/>
          </a:xfrm>
          <a:prstGeom prst="rect">
            <a:avLst/>
          </a:prstGeom>
          <a:noFill/>
          <a:ln>
            <a:noFill/>
          </a:ln>
        </p:spPr>
      </p:pic>
      <p:pic>
        <p:nvPicPr>
          <p:cNvPr id="137" name="Google Shape;137;p3"/>
          <p:cNvPicPr preferRelativeResize="0"/>
          <p:nvPr/>
        </p:nvPicPr>
        <p:blipFill rotWithShape="1">
          <a:blip r:embed="rId5">
            <a:alphaModFix/>
          </a:blip>
          <a:srcRect b="0" l="0" r="0" t="0"/>
          <a:stretch/>
        </p:blipFill>
        <p:spPr>
          <a:xfrm>
            <a:off x="1039336" y="4289935"/>
            <a:ext cx="5481003" cy="1460796"/>
          </a:xfrm>
          <a:prstGeom prst="rect">
            <a:avLst/>
          </a:prstGeom>
          <a:noFill/>
          <a:ln>
            <a:noFill/>
          </a:ln>
        </p:spPr>
      </p:pic>
      <p:pic>
        <p:nvPicPr>
          <p:cNvPr id="138" name="Google Shape;138;p3"/>
          <p:cNvPicPr preferRelativeResize="0"/>
          <p:nvPr/>
        </p:nvPicPr>
        <p:blipFill rotWithShape="1">
          <a:blip r:embed="rId4">
            <a:alphaModFix/>
          </a:blip>
          <a:srcRect b="0" l="0" r="0" t="0"/>
          <a:stretch/>
        </p:blipFill>
        <p:spPr>
          <a:xfrm>
            <a:off x="1098223" y="6857075"/>
            <a:ext cx="2773085" cy="1609589"/>
          </a:xfrm>
          <a:prstGeom prst="rect">
            <a:avLst/>
          </a:prstGeom>
          <a:noFill/>
          <a:ln>
            <a:noFill/>
          </a:ln>
        </p:spPr>
      </p:pic>
      <p:pic>
        <p:nvPicPr>
          <p:cNvPr id="139" name="Google Shape;139;p3"/>
          <p:cNvPicPr preferRelativeResize="0"/>
          <p:nvPr/>
        </p:nvPicPr>
        <p:blipFill rotWithShape="1">
          <a:blip r:embed="rId4">
            <a:alphaModFix/>
          </a:blip>
          <a:srcRect b="0" l="0" r="0" t="0"/>
          <a:stretch/>
        </p:blipFill>
        <p:spPr>
          <a:xfrm>
            <a:off x="3882719" y="6857075"/>
            <a:ext cx="2773085" cy="1609589"/>
          </a:xfrm>
          <a:prstGeom prst="rect">
            <a:avLst/>
          </a:prstGeom>
          <a:noFill/>
          <a:ln>
            <a:noFill/>
          </a:ln>
        </p:spPr>
      </p:pic>
      <p:pic>
        <p:nvPicPr>
          <p:cNvPr descr="Obsah obrázku text&#10;&#10;Popis byl vytvořen automaticky" id="140" name="Google Shape;140;p3"/>
          <p:cNvPicPr preferRelativeResize="0"/>
          <p:nvPr/>
        </p:nvPicPr>
        <p:blipFill rotWithShape="1">
          <a:blip r:embed="rId6">
            <a:alphaModFix/>
          </a:blip>
          <a:srcRect b="0" l="0" r="0" t="0"/>
          <a:stretch/>
        </p:blipFill>
        <p:spPr>
          <a:xfrm>
            <a:off x="1056851" y="6862231"/>
            <a:ext cx="5463488" cy="1504264"/>
          </a:xfrm>
          <a:prstGeom prst="rect">
            <a:avLst/>
          </a:prstGeom>
          <a:noFill/>
          <a:ln>
            <a:noFill/>
          </a:ln>
        </p:spPr>
      </p:pic>
      <p:pic>
        <p:nvPicPr>
          <p:cNvPr id="141" name="Google Shape;141;p3"/>
          <p:cNvPicPr preferRelativeResize="0"/>
          <p:nvPr/>
        </p:nvPicPr>
        <p:blipFill rotWithShape="1">
          <a:blip r:embed="rId7">
            <a:alphaModFix/>
          </a:blip>
          <a:srcRect b="0" l="0" r="0" t="0"/>
          <a:stretch/>
        </p:blipFill>
        <p:spPr>
          <a:xfrm>
            <a:off x="3175" y="-31346"/>
            <a:ext cx="7556500" cy="635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4"/>
          <p:cNvSpPr txBox="1"/>
          <p:nvPr>
            <p:ph type="ctrTitle"/>
          </p:nvPr>
        </p:nvSpPr>
        <p:spPr>
          <a:xfrm>
            <a:off x="2623662" y="931333"/>
            <a:ext cx="3104891" cy="785427"/>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CC0000"/>
              </a:buClr>
              <a:buSzPct val="100000"/>
              <a:buFont typeface="Arial Black"/>
              <a:buNone/>
            </a:pPr>
            <a:r>
              <a:rPr lang="cs-CZ"/>
              <a:t>URČI DLE ZPRÁVY UDÁLOST</a:t>
            </a:r>
            <a:endParaRPr/>
          </a:p>
        </p:txBody>
      </p:sp>
      <p:sp>
        <p:nvSpPr>
          <p:cNvPr id="147" name="Google Shape;147;p4"/>
          <p:cNvSpPr/>
          <p:nvPr/>
        </p:nvSpPr>
        <p:spPr>
          <a:xfrm>
            <a:off x="897467" y="2037302"/>
            <a:ext cx="5758337" cy="492759"/>
          </a:xfrm>
          <a:custGeom>
            <a:rect b="b" l="l" r="r" t="t"/>
            <a:pathLst>
              <a:path extrusionOk="0" h="492760" w="5038090">
                <a:moveTo>
                  <a:pt x="4883823" y="0"/>
                </a:moveTo>
                <a:lnTo>
                  <a:pt x="153885" y="0"/>
                </a:lnTo>
                <a:lnTo>
                  <a:pt x="105246" y="7845"/>
                </a:lnTo>
                <a:lnTo>
                  <a:pt x="63003" y="29690"/>
                </a:lnTo>
                <a:lnTo>
                  <a:pt x="29691" y="63000"/>
                </a:lnTo>
                <a:lnTo>
                  <a:pt x="7845" y="105239"/>
                </a:lnTo>
                <a:lnTo>
                  <a:pt x="0" y="153873"/>
                </a:lnTo>
                <a:lnTo>
                  <a:pt x="0" y="338366"/>
                </a:lnTo>
                <a:lnTo>
                  <a:pt x="7845" y="387005"/>
                </a:lnTo>
                <a:lnTo>
                  <a:pt x="29691" y="429248"/>
                </a:lnTo>
                <a:lnTo>
                  <a:pt x="63003" y="462560"/>
                </a:lnTo>
                <a:lnTo>
                  <a:pt x="105246" y="484406"/>
                </a:lnTo>
                <a:lnTo>
                  <a:pt x="153885" y="492251"/>
                </a:lnTo>
                <a:lnTo>
                  <a:pt x="4883823" y="492251"/>
                </a:lnTo>
                <a:lnTo>
                  <a:pt x="4932456" y="484406"/>
                </a:lnTo>
                <a:lnTo>
                  <a:pt x="4974695" y="462560"/>
                </a:lnTo>
                <a:lnTo>
                  <a:pt x="5008005" y="429248"/>
                </a:lnTo>
                <a:lnTo>
                  <a:pt x="5029851" y="387005"/>
                </a:lnTo>
                <a:lnTo>
                  <a:pt x="5037696" y="338366"/>
                </a:lnTo>
                <a:lnTo>
                  <a:pt x="5037696" y="153873"/>
                </a:lnTo>
                <a:lnTo>
                  <a:pt x="5029851" y="105239"/>
                </a:lnTo>
                <a:lnTo>
                  <a:pt x="5008005" y="63000"/>
                </a:lnTo>
                <a:lnTo>
                  <a:pt x="4974695" y="29690"/>
                </a:lnTo>
                <a:lnTo>
                  <a:pt x="4932456" y="7845"/>
                </a:lnTo>
                <a:lnTo>
                  <a:pt x="4883823" y="0"/>
                </a:lnTo>
                <a:close/>
              </a:path>
            </a:pathLst>
          </a:custGeom>
          <a:solidFill>
            <a:srgbClr val="E6E7E8"/>
          </a:solid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cs-CZ" sz="1400" u="none" cap="none" strike="noStrike">
                <a:solidFill>
                  <a:schemeClr val="dk1"/>
                </a:solidFill>
                <a:latin typeface="Arial"/>
                <a:ea typeface="Arial"/>
                <a:cs typeface="Arial"/>
                <a:sym typeface="Arial"/>
              </a:rPr>
              <a:t>Kdo hlasuje v anketách a vyjadřuje se v diskuzích pod články?</a:t>
            </a:r>
            <a:endParaRPr/>
          </a:p>
        </p:txBody>
      </p:sp>
      <p:pic>
        <p:nvPicPr>
          <p:cNvPr id="148" name="Google Shape;148;p4"/>
          <p:cNvPicPr preferRelativeResize="0"/>
          <p:nvPr/>
        </p:nvPicPr>
        <p:blipFill rotWithShape="1">
          <a:blip r:embed="rId3">
            <a:alphaModFix/>
          </a:blip>
          <a:srcRect b="0" l="0" r="0" t="0"/>
          <a:stretch/>
        </p:blipFill>
        <p:spPr>
          <a:xfrm>
            <a:off x="1640087" y="2925817"/>
            <a:ext cx="4638318" cy="3603669"/>
          </a:xfrm>
          <a:prstGeom prst="rect">
            <a:avLst/>
          </a:prstGeom>
          <a:noFill/>
          <a:ln>
            <a:noFill/>
          </a:ln>
        </p:spPr>
      </p:pic>
      <p:pic>
        <p:nvPicPr>
          <p:cNvPr id="149" name="Google Shape;149;p4"/>
          <p:cNvPicPr preferRelativeResize="0"/>
          <p:nvPr/>
        </p:nvPicPr>
        <p:blipFill rotWithShape="1">
          <a:blip r:embed="rId4">
            <a:alphaModFix/>
          </a:blip>
          <a:srcRect b="0" l="0" r="0" t="0"/>
          <a:stretch/>
        </p:blipFill>
        <p:spPr>
          <a:xfrm>
            <a:off x="1405785" y="6987114"/>
            <a:ext cx="5165354" cy="2901953"/>
          </a:xfrm>
          <a:prstGeom prst="rect">
            <a:avLst/>
          </a:prstGeom>
          <a:noFill/>
          <a:ln>
            <a:noFill/>
          </a:ln>
        </p:spPr>
      </p:pic>
      <p:pic>
        <p:nvPicPr>
          <p:cNvPr id="150" name="Google Shape;150;p4"/>
          <p:cNvPicPr preferRelativeResize="0"/>
          <p:nvPr/>
        </p:nvPicPr>
        <p:blipFill rotWithShape="1">
          <a:blip r:embed="rId5">
            <a:alphaModFix/>
          </a:blip>
          <a:srcRect b="0" l="0" r="0" t="0"/>
          <a:stretch/>
        </p:blipFill>
        <p:spPr>
          <a:xfrm>
            <a:off x="1424166" y="2925817"/>
            <a:ext cx="4638318" cy="3473630"/>
          </a:xfrm>
          <a:prstGeom prst="rect">
            <a:avLst/>
          </a:prstGeom>
          <a:noFill/>
          <a:ln>
            <a:noFill/>
          </a:ln>
        </p:spPr>
      </p:pic>
      <p:pic>
        <p:nvPicPr>
          <p:cNvPr id="151" name="Google Shape;151;p4"/>
          <p:cNvPicPr preferRelativeResize="0"/>
          <p:nvPr/>
        </p:nvPicPr>
        <p:blipFill rotWithShape="1">
          <a:blip r:embed="rId6">
            <a:alphaModFix/>
          </a:blip>
          <a:srcRect b="0" l="0" r="0" t="0"/>
          <a:stretch/>
        </p:blipFill>
        <p:spPr>
          <a:xfrm>
            <a:off x="1373979" y="6987114"/>
            <a:ext cx="5023006" cy="2773366"/>
          </a:xfrm>
          <a:prstGeom prst="rect">
            <a:avLst/>
          </a:prstGeom>
          <a:noFill/>
          <a:ln>
            <a:noFill/>
          </a:ln>
        </p:spPr>
      </p:pic>
      <p:pic>
        <p:nvPicPr>
          <p:cNvPr id="152" name="Google Shape;152;p4"/>
          <p:cNvPicPr preferRelativeResize="0"/>
          <p:nvPr/>
        </p:nvPicPr>
        <p:blipFill rotWithShape="1">
          <a:blip r:embed="rId7">
            <a:alphaModFix/>
          </a:blip>
          <a:srcRect b="0" l="0" r="0" t="0"/>
          <a:stretch/>
        </p:blipFill>
        <p:spPr>
          <a:xfrm>
            <a:off x="3175" y="-31346"/>
            <a:ext cx="7556500" cy="635000"/>
          </a:xfrm>
          <a:prstGeom prst="rect">
            <a:avLst/>
          </a:prstGeom>
          <a:noFill/>
          <a:ln>
            <a:noFill/>
          </a:ln>
        </p:spPr>
      </p:pic>
      <p:pic>
        <p:nvPicPr>
          <p:cNvPr id="153" name="Google Shape;153;p4"/>
          <p:cNvPicPr preferRelativeResize="0"/>
          <p:nvPr/>
        </p:nvPicPr>
        <p:blipFill rotWithShape="1">
          <a:blip r:embed="rId8">
            <a:alphaModFix/>
          </a:blip>
          <a:srcRect b="0" l="0" r="0" t="0"/>
          <a:stretch/>
        </p:blipFill>
        <p:spPr>
          <a:xfrm>
            <a:off x="1959245" y="1006546"/>
            <a:ext cx="584200" cy="647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id="158" name="Google Shape;158;p5"/>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sp>
        <p:nvSpPr>
          <p:cNvPr id="159" name="Google Shape;159;p5"/>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160" name="Google Shape;160;p5"/>
          <p:cNvSpPr txBox="1"/>
          <p:nvPr/>
        </p:nvSpPr>
        <p:spPr>
          <a:xfrm>
            <a:off x="845325" y="10331628"/>
            <a:ext cx="5869024"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b="0" i="0" lang="cs-CZ" sz="800" u="sng" cap="none" strike="noStrike">
                <a:solidFill>
                  <a:srgbClr val="B9C7D4"/>
                </a:solidFill>
                <a:latin typeface="Arial"/>
                <a:ea typeface="Arial"/>
                <a:cs typeface="Arial"/>
                <a:sym typeface="Arial"/>
                <a:hlinkClick r:id="rId4">
                  <a:extLst>
                    <a:ext uri="{A12FA001-AC4F-418D-AE19-62706E023703}">
                      <ahyp:hlinkClr val="tx"/>
                    </a:ext>
                  </a:extLst>
                </a:hlinkClick>
              </a:rPr>
              <a:t>Zdroj: https://echo24.cz/a/Smu4X/cesi-rouskam-veri-ukazuje-pruzkum-hlavne-ti-ve-strednim-veku-a-z-moravy</a:t>
            </a:r>
            <a:endParaRPr b="0" i="0" sz="800" u="none" cap="none" strike="noStrike">
              <a:solidFill>
                <a:srgbClr val="B9C7D4"/>
              </a:solidFill>
              <a:latin typeface="Arial"/>
              <a:ea typeface="Arial"/>
              <a:cs typeface="Arial"/>
              <a:sym typeface="Arial"/>
            </a:endParaRPr>
          </a:p>
        </p:txBody>
      </p:sp>
      <p:sp>
        <p:nvSpPr>
          <p:cNvPr id="161" name="Google Shape;161;p5"/>
          <p:cNvSpPr txBox="1"/>
          <p:nvPr/>
        </p:nvSpPr>
        <p:spPr>
          <a:xfrm>
            <a:off x="1230536" y="3115653"/>
            <a:ext cx="5114846" cy="6776855"/>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i="0" lang="cs-CZ" sz="2000" u="none" cap="none" strike="noStrike">
                <a:solidFill>
                  <a:schemeClr val="dk1"/>
                </a:solidFill>
                <a:latin typeface="Georgia"/>
                <a:ea typeface="Georgia"/>
                <a:cs typeface="Georgia"/>
                <a:sym typeface="Georgia"/>
              </a:rPr>
              <a:t>Češi rouškám věří, ukazuje průzkum. Hlavně ti ve středním věku a z Moravy</a:t>
            </a:r>
            <a:endParaRPr/>
          </a:p>
          <a:p>
            <a:pPr indent="0" lvl="0" marL="0" marR="0" rtl="0" algn="l">
              <a:spcBef>
                <a:spcPts val="0"/>
              </a:spcBef>
              <a:spcAft>
                <a:spcPts val="0"/>
              </a:spcAft>
              <a:buNone/>
            </a:pPr>
            <a:r>
              <a:t/>
            </a:r>
            <a:endParaRPr b="1" sz="850">
              <a:solidFill>
                <a:srgbClr val="231F20"/>
              </a:solidFill>
              <a:latin typeface="Georgia"/>
              <a:ea typeface="Georgia"/>
              <a:cs typeface="Georgia"/>
              <a:sym typeface="Georgia"/>
            </a:endParaRPr>
          </a:p>
          <a:p>
            <a:pPr indent="0" lvl="0" marL="0" marR="0" rtl="0" algn="l">
              <a:lnSpc>
                <a:spcPct val="100000"/>
              </a:lnSpc>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Nošení roušek je účinnou ochranou před šířením nákazy novým koronavirem. Podle výzkumu společnosti Nielsen Admosphere je o tom přesvědčeno 70 procent Čechů. Nejvíce rouškám věří lidé ve středním věku a Moravané, naopak skeptičtější je mladší generace a ti s nižším vzděláním.</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Za neúčinné považuje roušky a další ochranu obličeje 22 procent lidí, zbývajících 8 procent si není jistých. Oporu mají roušky především ve věkové kategorii 35–44 let a co do rozmístění u lidí z Moravy. </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Z průzkumu také vyplývá, že každý z nás má doma v průměru šest roušek, drtivá většina nicméně běžné látkové. Dalších 14 procent odpovědělo, že jako ochranu obličeje používá šálu, šátek či jiný typ látky, a stejné procento nosí klasické jednorázové roušky. Jen 10 procent používá respirátor a 6 procent roušku z nanovlákna.</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 </a:t>
            </a:r>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162" name="Google Shape;162;p5"/>
          <p:cNvGrpSpPr/>
          <p:nvPr/>
        </p:nvGrpSpPr>
        <p:grpSpPr>
          <a:xfrm>
            <a:off x="3658394" y="1998663"/>
            <a:ext cx="242886" cy="248197"/>
            <a:chOff x="7855830" y="1339070"/>
            <a:chExt cx="242886" cy="248197"/>
          </a:xfrm>
        </p:grpSpPr>
        <p:pic>
          <p:nvPicPr>
            <p:cNvPr id="163" name="Google Shape;163;p5"/>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164" name="Google Shape;164;p5"/>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u="none">
                  <a:solidFill>
                    <a:schemeClr val="lt1"/>
                  </a:solidFill>
                  <a:latin typeface="Arial Black"/>
                  <a:ea typeface="Arial Black"/>
                  <a:cs typeface="Arial Black"/>
                  <a:sym typeface="Arial Black"/>
                </a:rPr>
                <a:t>1</a:t>
              </a:r>
              <a:endParaRPr/>
            </a:p>
          </p:txBody>
        </p:sp>
      </p:grpSp>
      <p:pic>
        <p:nvPicPr>
          <p:cNvPr id="165" name="Google Shape;165;p5"/>
          <p:cNvPicPr preferRelativeResize="0"/>
          <p:nvPr/>
        </p:nvPicPr>
        <p:blipFill rotWithShape="1">
          <a:blip r:embed="rId6">
            <a:alphaModFix/>
          </a:blip>
          <a:srcRect b="0" l="0" r="0" t="0"/>
          <a:stretch/>
        </p:blipFill>
        <p:spPr>
          <a:xfrm>
            <a:off x="3175" y="-31346"/>
            <a:ext cx="7556500" cy="635000"/>
          </a:xfrm>
          <a:prstGeom prst="rect">
            <a:avLst/>
          </a:prstGeom>
          <a:noFill/>
          <a:ln>
            <a:noFill/>
          </a:ln>
        </p:spPr>
      </p:pic>
      <p:pic>
        <p:nvPicPr>
          <p:cNvPr id="166" name="Google Shape;166;p5"/>
          <p:cNvPicPr preferRelativeResize="0"/>
          <p:nvPr/>
        </p:nvPicPr>
        <p:blipFill rotWithShape="1">
          <a:blip r:embed="rId7">
            <a:alphaModFix/>
          </a:blip>
          <a:srcRect b="0" l="0" r="0" t="0"/>
          <a:stretch/>
        </p:blipFill>
        <p:spPr>
          <a:xfrm>
            <a:off x="1230535" y="5376659"/>
            <a:ext cx="4593865" cy="2963784"/>
          </a:xfrm>
          <a:prstGeom prst="rect">
            <a:avLst/>
          </a:prstGeom>
          <a:noFill/>
          <a:ln>
            <a:noFill/>
          </a:ln>
        </p:spPr>
      </p:pic>
      <p:pic>
        <p:nvPicPr>
          <p:cNvPr id="167" name="Google Shape;167;p5"/>
          <p:cNvPicPr preferRelativeResize="0"/>
          <p:nvPr/>
        </p:nvPicPr>
        <p:blipFill rotWithShape="1">
          <a:blip r:embed="rId8">
            <a:alphaModFix/>
          </a:blip>
          <a:srcRect b="0" l="0" r="0" t="0"/>
          <a:stretch/>
        </p:blipFill>
        <p:spPr>
          <a:xfrm>
            <a:off x="2037173" y="1006546"/>
            <a:ext cx="609600" cy="635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pic>
        <p:nvPicPr>
          <p:cNvPr id="172" name="Google Shape;172;p6"/>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173" name="Google Shape;173;p6"/>
          <p:cNvGrpSpPr/>
          <p:nvPr/>
        </p:nvGrpSpPr>
        <p:grpSpPr>
          <a:xfrm>
            <a:off x="3658394" y="1998663"/>
            <a:ext cx="242886" cy="248197"/>
            <a:chOff x="7855830" y="1339070"/>
            <a:chExt cx="242886" cy="248197"/>
          </a:xfrm>
        </p:grpSpPr>
        <p:pic>
          <p:nvPicPr>
            <p:cNvPr id="174" name="Google Shape;174;p6"/>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175" name="Google Shape;175;p6"/>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176" name="Google Shape;176;p6"/>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177" name="Google Shape;177;p6"/>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178" name="Google Shape;178;p6"/>
          <p:cNvSpPr txBox="1"/>
          <p:nvPr/>
        </p:nvSpPr>
        <p:spPr>
          <a:xfrm>
            <a:off x="1230536" y="3115653"/>
            <a:ext cx="5114846" cy="6546023"/>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lang="cs-CZ" sz="800">
                <a:solidFill>
                  <a:schemeClr val="dk1"/>
                </a:solidFill>
                <a:latin typeface="Georgia"/>
                <a:ea typeface="Georgia"/>
                <a:cs typeface="Georgia"/>
                <a:sym typeface="Georgia"/>
              </a:rPr>
              <a:t> </a:t>
            </a:r>
            <a:r>
              <a:rPr i="1" lang="cs-CZ" sz="800">
                <a:solidFill>
                  <a:schemeClr val="dk1"/>
                </a:solidFill>
                <a:latin typeface="Georgia"/>
                <a:ea typeface="Georgia"/>
                <a:cs typeface="Georgia"/>
                <a:sym typeface="Georgia"/>
              </a:rPr>
              <a:t>„Na základě takto nízkého procenta výskytu zdravotních roušek v populaci a zároveň vysokého procenta těch látkových (zejména po domácku vyrobených) lze předpokládat, že jen málokdo si roušky nakoupil ještě před propuknutím epidemie v České republice. Proto následně, když už nebyly v lékárnách dostupné, si je lidé buď vyrobili sami, nebo si je pořídili z jiných zdrojů. I podle výsledků výzkumu Nielsen Admosphere bylo lidí, kteří si koupili roušky v předstihu (nejpozději na přelomu února a března), jen asi 14 procent; 9 procent je přitom nakoupilo společně s dezinfekčními prostředky a 5 procent kupovalo pouze je,“</a:t>
            </a:r>
            <a:r>
              <a:rPr lang="cs-CZ" sz="800">
                <a:solidFill>
                  <a:schemeClr val="dk1"/>
                </a:solidFill>
                <a:latin typeface="Georgia"/>
                <a:ea typeface="Georgia"/>
                <a:cs typeface="Georgia"/>
                <a:sym typeface="Georgia"/>
              </a:rPr>
              <a:t> vyčísluje Nielsen Admosphere.</a:t>
            </a:r>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rPr lang="cs-CZ" sz="800">
                <a:solidFill>
                  <a:schemeClr val="dk1"/>
                </a:solidFill>
                <a:latin typeface="Georgia"/>
                <a:ea typeface="Georgia"/>
                <a:cs typeface="Georgia"/>
                <a:sym typeface="Georgia"/>
              </a:rPr>
              <a:t>Obecně lze říci, že k prevenci sáhli spíše lidé s nižším vzděláním a ženy, uvedla společnost.</a:t>
            </a:r>
            <a:endParaRPr/>
          </a:p>
          <a:p>
            <a:pPr indent="0" lvl="0" marL="0" marR="0" rtl="0" algn="l">
              <a:spcBef>
                <a:spcPts val="0"/>
              </a:spcBef>
              <a:spcAft>
                <a:spcPts val="0"/>
              </a:spcAft>
              <a:buNone/>
            </a:pPr>
            <a:r>
              <a:rPr lang="cs-CZ" sz="800">
                <a:solidFill>
                  <a:schemeClr val="dk1"/>
                </a:solidFill>
                <a:latin typeface="Georgia"/>
                <a:ea typeface="Georgia"/>
                <a:cs typeface="Georgia"/>
                <a:sym typeface="Georgia"/>
              </a:rPr>
              <a:t>Šetření provedla Nielsen Admosphere na vzorku pěti set respondentů z internetové populace Českého národního panelu starších 15 let.</a:t>
            </a:r>
            <a:endParaRPr/>
          </a:p>
          <a:p>
            <a:pPr indent="0" lvl="0" marL="0" marR="0" rtl="0" algn="l">
              <a:spcBef>
                <a:spcPts val="0"/>
              </a:spcBef>
              <a:spcAft>
                <a:spcPts val="0"/>
              </a:spcAft>
              <a:buNone/>
            </a:pPr>
            <a:r>
              <a:t/>
            </a:r>
            <a:endParaRPr sz="800">
              <a:solidFill>
                <a:schemeClr val="dk1"/>
              </a:solidFill>
              <a:latin typeface="Georgia"/>
              <a:ea typeface="Georgia"/>
              <a:cs typeface="Georgia"/>
              <a:sym typeface="Georgia"/>
            </a:endParaRPr>
          </a:p>
          <a:p>
            <a:pPr indent="0" lvl="0" marL="0" marR="0" rtl="0" algn="l">
              <a:spcBef>
                <a:spcPts val="0"/>
              </a:spcBef>
              <a:spcAft>
                <a:spcPts val="0"/>
              </a:spcAft>
              <a:buNone/>
            </a:pPr>
            <a:r>
              <a:rPr lang="cs-CZ" sz="800">
                <a:solidFill>
                  <a:schemeClr val="dk1"/>
                </a:solidFill>
                <a:latin typeface="Georgia"/>
                <a:ea typeface="Georgia"/>
                <a:cs typeface="Georgia"/>
                <a:sym typeface="Georgia"/>
              </a:rPr>
              <a:t>  </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Jak byl prováděn výzkum?</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Kolik lidí se výzkumu účastnilo?</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Kdo interpretuje výzkum?</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Pokud je pro vás výzkum důvěryhodný, čím si získal vaši důvěru?</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Co potřebujete vědět, aby pro vás byl výzkum důvěryhodný?</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Jaké informace jste zjistili o Nielson Admosphere? </a:t>
            </a:r>
            <a:endParaRPr/>
          </a:p>
          <a:p>
            <a:pPr indent="-228600" lvl="0" marL="228600" marR="0" rtl="0" algn="l">
              <a:spcBef>
                <a:spcPts val="0"/>
              </a:spcBef>
              <a:spcAft>
                <a:spcPts val="0"/>
              </a:spcAft>
              <a:buClr>
                <a:schemeClr val="dk1"/>
              </a:buClr>
              <a:buSzPts val="800"/>
              <a:buFont typeface="Calibri"/>
              <a:buAutoNum type="arabicPeriod"/>
            </a:pPr>
            <a:r>
              <a:rPr b="1" lang="cs-CZ" sz="800">
                <a:solidFill>
                  <a:schemeClr val="dk1"/>
                </a:solidFill>
                <a:latin typeface="Georgia"/>
                <a:ea typeface="Georgia"/>
                <a:cs typeface="Georgia"/>
                <a:sym typeface="Georgia"/>
              </a:rPr>
              <a:t>Pokud je pro vás Nielson Admosphere důvěryhodný, čím si získal vaši důvěru?</a:t>
            </a:r>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179" name="Google Shape;179;p6"/>
          <p:cNvPicPr preferRelativeResize="0"/>
          <p:nvPr/>
        </p:nvPicPr>
        <p:blipFill rotWithShape="1">
          <a:blip r:embed="rId6">
            <a:alphaModFix/>
          </a:blip>
          <a:srcRect b="0" l="0" r="0" t="0"/>
          <a:stretch/>
        </p:blipFill>
        <p:spPr>
          <a:xfrm>
            <a:off x="881504" y="4031671"/>
            <a:ext cx="5797394" cy="3644775"/>
          </a:xfrm>
          <a:prstGeom prst="rect">
            <a:avLst/>
          </a:prstGeom>
          <a:noFill/>
          <a:ln>
            <a:noFill/>
          </a:ln>
        </p:spPr>
      </p:pic>
      <p:sp>
        <p:nvSpPr>
          <p:cNvPr id="180" name="Google Shape;180;p6"/>
          <p:cNvSpPr txBox="1"/>
          <p:nvPr/>
        </p:nvSpPr>
        <p:spPr>
          <a:xfrm>
            <a:off x="845325" y="10331628"/>
            <a:ext cx="5869024"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u="sng">
                <a:solidFill>
                  <a:srgbClr val="B9C7D4"/>
                </a:solidFill>
                <a:latin typeface="Arial"/>
                <a:ea typeface="Arial"/>
                <a:cs typeface="Arial"/>
                <a:sym typeface="Arial"/>
                <a:hlinkClick r:id="rId7">
                  <a:extLst>
                    <a:ext uri="{A12FA001-AC4F-418D-AE19-62706E023703}">
                      <ahyp:hlinkClr val="tx"/>
                    </a:ext>
                  </a:extLst>
                </a:hlinkClick>
              </a:rPr>
              <a:t>Zdroj: https://echo24.cz/a/Smu4X/cesi-rouskam-veri-ukazuje-pruzkum-hlavne-ti-ve-strednim-veku-a-z-moravy</a:t>
            </a:r>
            <a:endParaRPr sz="800">
              <a:solidFill>
                <a:srgbClr val="B9C7D4"/>
              </a:solidFill>
              <a:latin typeface="Arial"/>
              <a:ea typeface="Arial"/>
              <a:cs typeface="Arial"/>
              <a:sym typeface="Arial"/>
            </a:endParaRPr>
          </a:p>
        </p:txBody>
      </p:sp>
      <p:pic>
        <p:nvPicPr>
          <p:cNvPr id="181" name="Google Shape;181;p6"/>
          <p:cNvPicPr preferRelativeResize="0"/>
          <p:nvPr/>
        </p:nvPicPr>
        <p:blipFill rotWithShape="1">
          <a:blip r:embed="rId8">
            <a:alphaModFix/>
          </a:blip>
          <a:srcRect b="0" l="0" r="0" t="0"/>
          <a:stretch/>
        </p:blipFill>
        <p:spPr>
          <a:xfrm>
            <a:off x="2037173" y="1006546"/>
            <a:ext cx="609600" cy="635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pic>
        <p:nvPicPr>
          <p:cNvPr id="186" name="Google Shape;186;p7"/>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pic>
        <p:nvPicPr>
          <p:cNvPr id="187" name="Google Shape;187;p7"/>
          <p:cNvPicPr preferRelativeResize="0"/>
          <p:nvPr/>
        </p:nvPicPr>
        <p:blipFill rotWithShape="1">
          <a:blip r:embed="rId4">
            <a:alphaModFix/>
          </a:blip>
          <a:srcRect b="0" l="0" r="0" t="0"/>
          <a:stretch/>
        </p:blipFill>
        <p:spPr>
          <a:xfrm>
            <a:off x="2075767" y="1006546"/>
            <a:ext cx="584200" cy="635000"/>
          </a:xfrm>
          <a:prstGeom prst="rect">
            <a:avLst/>
          </a:prstGeom>
          <a:noFill/>
          <a:ln>
            <a:noFill/>
          </a:ln>
        </p:spPr>
      </p:pic>
      <p:sp>
        <p:nvSpPr>
          <p:cNvPr id="188" name="Google Shape;188;p7"/>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sp>
        <p:nvSpPr>
          <p:cNvPr id="189" name="Google Shape;189;p7"/>
          <p:cNvSpPr txBox="1"/>
          <p:nvPr/>
        </p:nvSpPr>
        <p:spPr>
          <a:xfrm>
            <a:off x="1230536" y="3115653"/>
            <a:ext cx="5114846" cy="7169270"/>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b="1" lang="cs-CZ" sz="2000">
                <a:solidFill>
                  <a:schemeClr val="dk1"/>
                </a:solidFill>
                <a:latin typeface="Georgia"/>
                <a:ea typeface="Georgia"/>
                <a:cs typeface="Georgia"/>
                <a:sym typeface="Georgia"/>
              </a:rPr>
              <a:t>Průzkum: Češi se v době koronaviru přestávají bát</a:t>
            </a:r>
            <a:endParaRPr sz="200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rgbClr val="231F20"/>
              </a:solidFill>
              <a:latin typeface="Georgia"/>
              <a:ea typeface="Georgia"/>
              <a:cs typeface="Georgia"/>
              <a:sym typeface="Georgia"/>
            </a:endParaRPr>
          </a:p>
          <a:p>
            <a:pPr indent="0" lvl="0" marL="0" marR="0" rtl="0" algn="l">
              <a:lnSpc>
                <a:spcPct val="100000"/>
              </a:lnSpc>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Jak jsou na tom Češi po více než měsíci stavu nouze? Jak opatření ovlivnila jejich práci, příjem, úspory a dluhy? Co říkají lidé na jednotlivé kroky vlády a má chytrá karanténa podporu? Na úvod dobrá zpráva: Agentura Behavio mimo jiné zjistila, že se Češi přestali tolik bát.</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Průzkum ke koronavirové krizi probíhal ve dvou vlnách. První byla v březnu a druhá v dubnu s téměř měsíčním odstupem. Významnou změnou je propad počtu lidí (o 10 procentních bodů), kteří mají strach.</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Mírná většina lidí se bojí spíš ekonomických dopadů pandemie než samotného koronaviru a ohrožení veřejného zdraví. Téměř polovina mužů a více než třetina žen tvrdí, že v této době prožívá pohodu. Stejně jsou tyto skupiny rozložené i u otázky, jestli se bojí finančního výpadku – téměř polovina mužů a více než třetina žen čeká jen mírný výpadek.</a:t>
            </a:r>
            <a:endParaRPr/>
          </a:p>
          <a:p>
            <a:pPr indent="0" lvl="0" marL="0" marR="0" rtl="0" algn="l">
              <a:spcBef>
                <a:spcPts val="0"/>
              </a:spcBef>
              <a:spcAft>
                <a:spcPts val="0"/>
              </a:spcAft>
              <a:buNone/>
            </a:pPr>
            <a:r>
              <a:t/>
            </a:r>
            <a:endParaRPr b="1"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grpSp>
        <p:nvGrpSpPr>
          <p:cNvPr id="190" name="Google Shape;190;p7"/>
          <p:cNvGrpSpPr/>
          <p:nvPr/>
        </p:nvGrpSpPr>
        <p:grpSpPr>
          <a:xfrm>
            <a:off x="3658394" y="1998663"/>
            <a:ext cx="242886" cy="248197"/>
            <a:chOff x="7855830" y="1339070"/>
            <a:chExt cx="242886" cy="248197"/>
          </a:xfrm>
        </p:grpSpPr>
        <p:pic>
          <p:nvPicPr>
            <p:cNvPr id="191" name="Google Shape;191;p7"/>
            <p:cNvPicPr preferRelativeResize="0"/>
            <p:nvPr/>
          </p:nvPicPr>
          <p:blipFill rotWithShape="1">
            <a:blip r:embed="rId5">
              <a:alphaModFix/>
            </a:blip>
            <a:srcRect b="0" l="0" r="0" t="0"/>
            <a:stretch/>
          </p:blipFill>
          <p:spPr>
            <a:xfrm>
              <a:off x="7869323" y="1342964"/>
              <a:ext cx="215900" cy="215900"/>
            </a:xfrm>
            <a:prstGeom prst="rect">
              <a:avLst/>
            </a:prstGeom>
            <a:noFill/>
            <a:ln>
              <a:noFill/>
            </a:ln>
          </p:spPr>
        </p:pic>
        <p:sp>
          <p:nvSpPr>
            <p:cNvPr id="192" name="Google Shape;192;p7"/>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1</a:t>
              </a:r>
              <a:endParaRPr/>
            </a:p>
          </p:txBody>
        </p:sp>
      </p:grpSp>
      <p:pic>
        <p:nvPicPr>
          <p:cNvPr id="193" name="Google Shape;193;p7"/>
          <p:cNvPicPr preferRelativeResize="0"/>
          <p:nvPr/>
        </p:nvPicPr>
        <p:blipFill rotWithShape="1">
          <a:blip r:embed="rId6">
            <a:alphaModFix/>
          </a:blip>
          <a:srcRect b="0" l="0" r="0" t="0"/>
          <a:stretch/>
        </p:blipFill>
        <p:spPr>
          <a:xfrm>
            <a:off x="3175" y="-31346"/>
            <a:ext cx="7556500" cy="635000"/>
          </a:xfrm>
          <a:prstGeom prst="rect">
            <a:avLst/>
          </a:prstGeom>
          <a:noFill/>
          <a:ln>
            <a:noFill/>
          </a:ln>
        </p:spPr>
      </p:pic>
      <p:pic>
        <p:nvPicPr>
          <p:cNvPr id="194" name="Google Shape;194;p7"/>
          <p:cNvPicPr preferRelativeResize="0"/>
          <p:nvPr/>
        </p:nvPicPr>
        <p:blipFill rotWithShape="1">
          <a:blip r:embed="rId7">
            <a:alphaModFix/>
          </a:blip>
          <a:srcRect b="0" l="0" r="0" t="0"/>
          <a:stretch/>
        </p:blipFill>
        <p:spPr>
          <a:xfrm>
            <a:off x="1201737" y="4734261"/>
            <a:ext cx="4291920" cy="3693283"/>
          </a:xfrm>
          <a:prstGeom prst="rect">
            <a:avLst/>
          </a:prstGeom>
          <a:noFill/>
          <a:ln>
            <a:noFill/>
          </a:ln>
        </p:spPr>
      </p:pic>
      <p:sp>
        <p:nvSpPr>
          <p:cNvPr id="195" name="Google Shape;195;p7"/>
          <p:cNvSpPr txBox="1"/>
          <p:nvPr/>
        </p:nvSpPr>
        <p:spPr>
          <a:xfrm>
            <a:off x="845325" y="10331628"/>
            <a:ext cx="5869024"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a:t>
            </a:r>
            <a:r>
              <a:rPr lang="cs-CZ" sz="800" u="sng">
                <a:solidFill>
                  <a:srgbClr val="B9C7D4"/>
                </a:solidFill>
                <a:latin typeface="Calibri"/>
                <a:ea typeface="Calibri"/>
                <a:cs typeface="Calibri"/>
                <a:sym typeface="Calibri"/>
                <a:hlinkClick r:id="rId8">
                  <a:extLst>
                    <a:ext uri="{A12FA001-AC4F-418D-AE19-62706E023703}">
                      <ahyp:hlinkClr val="tx"/>
                    </a:ext>
                  </a:extLst>
                </a:hlinkClick>
              </a:rPr>
              <a:t>https://www.novinky.cz/ekonomika/clanek/pruzkum-cesi-se-v-dobe-koronaviru-prestavaji-bat-40321286</a:t>
            </a:r>
            <a:endParaRPr sz="800">
              <a:solidFill>
                <a:srgbClr val="B9C7D4"/>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id="200" name="Google Shape;200;p8"/>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201" name="Google Shape;201;p8"/>
          <p:cNvGrpSpPr/>
          <p:nvPr/>
        </p:nvGrpSpPr>
        <p:grpSpPr>
          <a:xfrm>
            <a:off x="3658394" y="1998663"/>
            <a:ext cx="242886" cy="248197"/>
            <a:chOff x="7855830" y="1339070"/>
            <a:chExt cx="242886" cy="248197"/>
          </a:xfrm>
        </p:grpSpPr>
        <p:pic>
          <p:nvPicPr>
            <p:cNvPr id="202" name="Google Shape;202;p8"/>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03" name="Google Shape;203;p8"/>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204" name="Google Shape;204;p8"/>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205" name="Google Shape;205;p8"/>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06" name="Google Shape;206;p8"/>
          <p:cNvSpPr txBox="1"/>
          <p:nvPr/>
        </p:nvSpPr>
        <p:spPr>
          <a:xfrm>
            <a:off x="1230536" y="6790183"/>
            <a:ext cx="5114846" cy="2367956"/>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lang="cs-CZ" sz="850">
                <a:solidFill>
                  <a:schemeClr val="dk1"/>
                </a:solidFill>
                <a:latin typeface="Georgia"/>
                <a:ea typeface="Georgia"/>
                <a:cs typeface="Georgia"/>
                <a:sym typeface="Georgia"/>
              </a:rPr>
              <a:t>Stávající nebo hrozící výpadky příjmů muži i ženy shodně řeší tím, že omezují nákupy spotřebních věcí.</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Výpadky příjmů a ztráta práce ohrožují více ženy</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V otázkách týkajících se práce, úspor a hrozby výpadků příjmů jsou to ženy, které častěji zmiňují, že se jich tato problematika týká.</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Přímou zkušenost se ztrátou práce v této době uvádí 7,3 procenta mužů, ale rovnou dvojnásobek žen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(14,6 procenta).</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b="1" lang="cs-CZ" sz="850">
                <a:solidFill>
                  <a:schemeClr val="dk1"/>
                </a:solidFill>
                <a:latin typeface="Georgia"/>
                <a:ea typeface="Georgia"/>
                <a:cs typeface="Georgia"/>
                <a:sym typeface="Georgia"/>
              </a:rPr>
              <a:t>Mužům více chybí sebekázeň a vadí jim při práci děti </a:t>
            </a:r>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Muži častěji než ženy uvádějí, že se jim doma pracuje hůře. Jako důvod (rovněž častěji než ženy) zmiňují děti, ale také problémy se sebekázní. Donutit se pracovat má problém třetina oslovených mužů oproti 14 procentům žen.</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rPr lang="cs-CZ" sz="850">
                <a:solidFill>
                  <a:schemeClr val="dk1"/>
                </a:solidFill>
                <a:latin typeface="Georgia"/>
                <a:ea typeface="Georgia"/>
                <a:cs typeface="Georgia"/>
                <a:sym typeface="Georgia"/>
              </a:rPr>
              <a:t>Téměř polovina respondentů uvádí, že se jim z domova pracuje o trochu hůře, než kdyby chodili do práce mimo domov. 14 procent pak uvádí, že se jim naopak pracuje lépe. Více než třetina zmiňuje, že se jim z domova pracuje stejně jako normálně, a každý desátý tvrdí, že z domova neudělá skoro nic.</a:t>
            </a:r>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pic>
        <p:nvPicPr>
          <p:cNvPr id="207" name="Google Shape;207;p8"/>
          <p:cNvPicPr preferRelativeResize="0"/>
          <p:nvPr/>
        </p:nvPicPr>
        <p:blipFill rotWithShape="1">
          <a:blip r:embed="rId6">
            <a:alphaModFix/>
          </a:blip>
          <a:srcRect b="0" l="0" r="0" t="0"/>
          <a:stretch/>
        </p:blipFill>
        <p:spPr>
          <a:xfrm>
            <a:off x="845325" y="3099465"/>
            <a:ext cx="5854700" cy="3505200"/>
          </a:xfrm>
          <a:prstGeom prst="rect">
            <a:avLst/>
          </a:prstGeom>
          <a:noFill/>
          <a:ln>
            <a:noFill/>
          </a:ln>
        </p:spPr>
      </p:pic>
      <p:sp>
        <p:nvSpPr>
          <p:cNvPr id="208" name="Google Shape;208;p8"/>
          <p:cNvSpPr txBox="1"/>
          <p:nvPr/>
        </p:nvSpPr>
        <p:spPr>
          <a:xfrm>
            <a:off x="845325" y="10331628"/>
            <a:ext cx="5869024"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a:t>
            </a:r>
            <a:r>
              <a:rPr lang="cs-CZ" sz="800" u="sng">
                <a:solidFill>
                  <a:srgbClr val="B9C7D4"/>
                </a:solidFill>
                <a:latin typeface="Calibri"/>
                <a:ea typeface="Calibri"/>
                <a:cs typeface="Calibri"/>
                <a:sym typeface="Calibri"/>
                <a:hlinkClick r:id="rId7">
                  <a:extLst>
                    <a:ext uri="{A12FA001-AC4F-418D-AE19-62706E023703}">
                      <ahyp:hlinkClr val="tx"/>
                    </a:ext>
                  </a:extLst>
                </a:hlinkClick>
              </a:rPr>
              <a:t>https://www.novinky.cz/ekonomika/clanek/pruzkum-cesi-se-v-dobe-koronaviru-prestavaji-bat-40321286</a:t>
            </a:r>
            <a:endParaRPr sz="800">
              <a:solidFill>
                <a:srgbClr val="B9C7D4"/>
              </a:solidFill>
              <a:latin typeface="Calibri"/>
              <a:ea typeface="Calibri"/>
              <a:cs typeface="Calibri"/>
              <a:sym typeface="Calibri"/>
            </a:endParaRPr>
          </a:p>
        </p:txBody>
      </p:sp>
      <p:pic>
        <p:nvPicPr>
          <p:cNvPr id="209" name="Google Shape;209;p8"/>
          <p:cNvPicPr preferRelativeResize="0"/>
          <p:nvPr/>
        </p:nvPicPr>
        <p:blipFill rotWithShape="1">
          <a:blip r:embed="rId8">
            <a:alphaModFix/>
          </a:blip>
          <a:srcRect b="0" l="0" r="0" t="0"/>
          <a:stretch/>
        </p:blipFill>
        <p:spPr>
          <a:xfrm>
            <a:off x="2102217" y="995422"/>
            <a:ext cx="584200" cy="647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9"/>
          <p:cNvPicPr preferRelativeResize="0"/>
          <p:nvPr/>
        </p:nvPicPr>
        <p:blipFill rotWithShape="1">
          <a:blip r:embed="rId3">
            <a:alphaModFix/>
          </a:blip>
          <a:srcRect b="0" l="0" r="0" t="0"/>
          <a:stretch/>
        </p:blipFill>
        <p:spPr>
          <a:xfrm>
            <a:off x="719137" y="2432378"/>
            <a:ext cx="6121400" cy="7442200"/>
          </a:xfrm>
          <a:prstGeom prst="rect">
            <a:avLst/>
          </a:prstGeom>
          <a:noFill/>
          <a:ln>
            <a:noFill/>
          </a:ln>
        </p:spPr>
      </p:pic>
      <p:grpSp>
        <p:nvGrpSpPr>
          <p:cNvPr id="215" name="Google Shape;215;p9"/>
          <p:cNvGrpSpPr/>
          <p:nvPr/>
        </p:nvGrpSpPr>
        <p:grpSpPr>
          <a:xfrm>
            <a:off x="3658394" y="1998663"/>
            <a:ext cx="242886" cy="248197"/>
            <a:chOff x="7855830" y="1339070"/>
            <a:chExt cx="242886" cy="248197"/>
          </a:xfrm>
        </p:grpSpPr>
        <p:pic>
          <p:nvPicPr>
            <p:cNvPr id="216" name="Google Shape;216;p9"/>
            <p:cNvPicPr preferRelativeResize="0"/>
            <p:nvPr/>
          </p:nvPicPr>
          <p:blipFill rotWithShape="1">
            <a:blip r:embed="rId4">
              <a:alphaModFix/>
            </a:blip>
            <a:srcRect b="0" l="0" r="0" t="0"/>
            <a:stretch/>
          </p:blipFill>
          <p:spPr>
            <a:xfrm>
              <a:off x="7869323" y="1342964"/>
              <a:ext cx="215900" cy="215900"/>
            </a:xfrm>
            <a:prstGeom prst="rect">
              <a:avLst/>
            </a:prstGeom>
            <a:noFill/>
            <a:ln>
              <a:noFill/>
            </a:ln>
          </p:spPr>
        </p:pic>
        <p:sp>
          <p:nvSpPr>
            <p:cNvPr id="217" name="Google Shape;217;p9"/>
            <p:cNvSpPr txBox="1"/>
            <p:nvPr/>
          </p:nvSpPr>
          <p:spPr>
            <a:xfrm>
              <a:off x="7855830" y="1339070"/>
              <a:ext cx="242886" cy="248197"/>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lt1"/>
                </a:buClr>
                <a:buSzPts val="1000"/>
                <a:buFont typeface="Arial"/>
                <a:buNone/>
              </a:pPr>
              <a:r>
                <a:rPr b="1" lang="cs-CZ" sz="1000">
                  <a:solidFill>
                    <a:schemeClr val="lt1"/>
                  </a:solidFill>
                  <a:latin typeface="Arial Black"/>
                  <a:ea typeface="Arial Black"/>
                  <a:cs typeface="Arial Black"/>
                  <a:sym typeface="Arial Black"/>
                </a:rPr>
                <a:t>2</a:t>
              </a:r>
              <a:endParaRPr/>
            </a:p>
          </p:txBody>
        </p:sp>
      </p:grpSp>
      <p:sp>
        <p:nvSpPr>
          <p:cNvPr id="218" name="Google Shape;218;p9"/>
          <p:cNvSpPr txBox="1"/>
          <p:nvPr>
            <p:ph type="ctrTitle"/>
          </p:nvPr>
        </p:nvSpPr>
        <p:spPr>
          <a:xfrm>
            <a:off x="2874281" y="931333"/>
            <a:ext cx="2619376" cy="785427"/>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CC0000"/>
              </a:buClr>
              <a:buSzPts val="2400"/>
              <a:buFont typeface="Arial Black"/>
              <a:buNone/>
            </a:pPr>
            <a:r>
              <a:rPr lang="cs-CZ"/>
              <a:t>ČLÁNKY K POROVNÁNÍ</a:t>
            </a:r>
            <a:endParaRPr/>
          </a:p>
        </p:txBody>
      </p:sp>
      <p:pic>
        <p:nvPicPr>
          <p:cNvPr id="219" name="Google Shape;219;p9"/>
          <p:cNvPicPr preferRelativeResize="0"/>
          <p:nvPr/>
        </p:nvPicPr>
        <p:blipFill rotWithShape="1">
          <a:blip r:embed="rId5">
            <a:alphaModFix/>
          </a:blip>
          <a:srcRect b="0" l="0" r="0" t="0"/>
          <a:stretch/>
        </p:blipFill>
        <p:spPr>
          <a:xfrm>
            <a:off x="3175" y="-31346"/>
            <a:ext cx="7556500" cy="635000"/>
          </a:xfrm>
          <a:prstGeom prst="rect">
            <a:avLst/>
          </a:prstGeom>
          <a:noFill/>
          <a:ln>
            <a:noFill/>
          </a:ln>
        </p:spPr>
      </p:pic>
      <p:sp>
        <p:nvSpPr>
          <p:cNvPr id="220" name="Google Shape;220;p9"/>
          <p:cNvSpPr txBox="1"/>
          <p:nvPr/>
        </p:nvSpPr>
        <p:spPr>
          <a:xfrm>
            <a:off x="1230536" y="3335788"/>
            <a:ext cx="5114846" cy="4722447"/>
          </a:xfrm>
          <a:prstGeom prst="rect">
            <a:avLst/>
          </a:prstGeom>
          <a:noFill/>
          <a:ln>
            <a:noFill/>
          </a:ln>
        </p:spPr>
        <p:txBody>
          <a:bodyPr anchorCtr="0" anchor="t" bIns="0" lIns="0" spcFirstLastPara="1" rIns="0" wrap="square" tIns="13325">
            <a:spAutoFit/>
          </a:bodyPr>
          <a:lstStyle/>
          <a:p>
            <a:pPr indent="0" lvl="0" marL="0" marR="0" rtl="0" algn="l">
              <a:spcBef>
                <a:spcPts val="0"/>
              </a:spcBef>
              <a:spcAft>
                <a:spcPts val="0"/>
              </a:spcAft>
              <a:buNone/>
            </a:pPr>
            <a:r>
              <a:rPr lang="cs-CZ" sz="850">
                <a:solidFill>
                  <a:schemeClr val="dk1"/>
                </a:solidFill>
                <a:latin typeface="Georgia"/>
                <a:ea typeface="Georgia"/>
                <a:cs typeface="Georgia"/>
                <a:sym typeface="Georgia"/>
              </a:rPr>
              <a:t>Ve druhém dílu přineseme, v jaké situaci jsou malí podnikatelé a živnostníci a jak lidé věří chytré karanténě nebo kam se podle nich bude ubírat česká ekonomika.</a:t>
            </a:r>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byl prováděn výzkum?</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Kolik lidí se výzkumu účastnilo?</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Kdo interpretuje výzkum?</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Pokud je pro vás výzkum důvěryhodný, čím si získal vaši důvěru?</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Co potřebujete vědět, aby pro vás byl výzkum důvěryhodný?</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Jaké informace jste zjistili o agentuře Behavio?</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Pokud je pro vás agentura Behavio důvěryhodná, čím si získala vaši důvěru?</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Kdo hlasoval v anketě, která je na konci článku? Co víme o hlasujících?</a:t>
            </a:r>
            <a:endParaRPr/>
          </a:p>
          <a:p>
            <a:pPr indent="-228600" lvl="0" marL="228600" marR="0" rtl="0" algn="l">
              <a:spcBef>
                <a:spcPts val="0"/>
              </a:spcBef>
              <a:spcAft>
                <a:spcPts val="0"/>
              </a:spcAft>
              <a:buClr>
                <a:schemeClr val="dk1"/>
              </a:buClr>
              <a:buSzPts val="850"/>
              <a:buFont typeface="Calibri"/>
              <a:buAutoNum type="arabicPeriod"/>
            </a:pPr>
            <a:r>
              <a:rPr b="1" lang="cs-CZ" sz="850">
                <a:solidFill>
                  <a:schemeClr val="dk1"/>
                </a:solidFill>
                <a:latin typeface="Georgia"/>
                <a:ea typeface="Georgia"/>
                <a:cs typeface="Georgia"/>
                <a:sym typeface="Georgia"/>
              </a:rPr>
              <a:t>Jak se liší výsledky ankety na Novinky.cz a agentury Behavio? V čem bude případný rozdíl?</a:t>
            </a:r>
            <a:endParaRPr b="1"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850">
              <a:solidFill>
                <a:schemeClr val="dk1"/>
              </a:solidFill>
              <a:latin typeface="Georgia"/>
              <a:ea typeface="Georgia"/>
              <a:cs typeface="Georgia"/>
              <a:sym typeface="Georgia"/>
            </a:endParaRPr>
          </a:p>
          <a:p>
            <a:pPr indent="0" lvl="0" marL="0" marR="0" rtl="0" algn="l">
              <a:lnSpc>
                <a:spcPct val="100000"/>
              </a:lnSpc>
              <a:spcBef>
                <a:spcPts val="35"/>
              </a:spcBef>
              <a:spcAft>
                <a:spcPts val="0"/>
              </a:spcAft>
              <a:buNone/>
            </a:pPr>
            <a:r>
              <a:t/>
            </a:r>
            <a:endParaRPr sz="850">
              <a:solidFill>
                <a:schemeClr val="dk1"/>
              </a:solidFill>
              <a:latin typeface="Georgia"/>
              <a:ea typeface="Georgia"/>
              <a:cs typeface="Georgia"/>
              <a:sym typeface="Georgia"/>
            </a:endParaRPr>
          </a:p>
        </p:txBody>
      </p:sp>
      <p:sp>
        <p:nvSpPr>
          <p:cNvPr id="221" name="Google Shape;221;p9"/>
          <p:cNvSpPr txBox="1"/>
          <p:nvPr/>
        </p:nvSpPr>
        <p:spPr>
          <a:xfrm>
            <a:off x="845325" y="10331628"/>
            <a:ext cx="5869024" cy="135935"/>
          </a:xfrm>
          <a:prstGeom prst="rect">
            <a:avLst/>
          </a:prstGeom>
          <a:noFill/>
          <a:ln>
            <a:noFill/>
          </a:ln>
        </p:spPr>
        <p:txBody>
          <a:bodyPr anchorCtr="0" anchor="t" bIns="0" lIns="0" spcFirstLastPara="1" rIns="0" wrap="square" tIns="12700">
            <a:spAutoFit/>
          </a:bodyPr>
          <a:lstStyle/>
          <a:p>
            <a:pPr indent="0" lvl="0" marL="0" marR="0" rtl="0" algn="ctr">
              <a:spcBef>
                <a:spcPts val="0"/>
              </a:spcBef>
              <a:spcAft>
                <a:spcPts val="0"/>
              </a:spcAft>
              <a:buNone/>
            </a:pPr>
            <a:r>
              <a:rPr lang="cs-CZ" sz="800">
                <a:solidFill>
                  <a:srgbClr val="B9C7D4"/>
                </a:solidFill>
                <a:latin typeface="Calibri"/>
                <a:ea typeface="Calibri"/>
                <a:cs typeface="Calibri"/>
                <a:sym typeface="Calibri"/>
              </a:rPr>
              <a:t>Zdroj: </a:t>
            </a:r>
            <a:r>
              <a:rPr lang="cs-CZ" sz="800" u="sng">
                <a:solidFill>
                  <a:srgbClr val="B9C7D4"/>
                </a:solidFill>
                <a:latin typeface="Calibri"/>
                <a:ea typeface="Calibri"/>
                <a:cs typeface="Calibri"/>
                <a:sym typeface="Calibri"/>
                <a:hlinkClick r:id="rId6">
                  <a:extLst>
                    <a:ext uri="{A12FA001-AC4F-418D-AE19-62706E023703}">
                      <ahyp:hlinkClr val="tx"/>
                    </a:ext>
                  </a:extLst>
                </a:hlinkClick>
              </a:rPr>
              <a:t>https://www.novinky.cz/ekonomika/clanek/pruzkum-cesi-se-v-dobe-koronaviru-prestavaji-bat-40321286</a:t>
            </a:r>
            <a:endParaRPr sz="800">
              <a:solidFill>
                <a:srgbClr val="B9C7D4"/>
              </a:solidFill>
              <a:latin typeface="Calibri"/>
              <a:ea typeface="Calibri"/>
              <a:cs typeface="Calibri"/>
              <a:sym typeface="Calibri"/>
            </a:endParaRPr>
          </a:p>
        </p:txBody>
      </p:sp>
      <p:pic>
        <p:nvPicPr>
          <p:cNvPr descr="Obsah obrázku stůl&#10;&#10;Popis byl vytvořen automaticky" id="222" name="Google Shape;222;p9"/>
          <p:cNvPicPr preferRelativeResize="0"/>
          <p:nvPr/>
        </p:nvPicPr>
        <p:blipFill rotWithShape="1">
          <a:blip r:embed="rId7">
            <a:alphaModFix/>
          </a:blip>
          <a:srcRect b="0" l="0" r="0" t="0"/>
          <a:stretch/>
        </p:blipFill>
        <p:spPr>
          <a:xfrm>
            <a:off x="1048810" y="4075584"/>
            <a:ext cx="5580874" cy="1830880"/>
          </a:xfrm>
          <a:prstGeom prst="rect">
            <a:avLst/>
          </a:prstGeom>
          <a:noFill/>
          <a:ln>
            <a:noFill/>
          </a:ln>
        </p:spPr>
      </p:pic>
      <p:pic>
        <p:nvPicPr>
          <p:cNvPr id="223" name="Google Shape;223;p9"/>
          <p:cNvPicPr preferRelativeResize="0"/>
          <p:nvPr/>
        </p:nvPicPr>
        <p:blipFill rotWithShape="1">
          <a:blip r:embed="rId8">
            <a:alphaModFix/>
          </a:blip>
          <a:srcRect b="0" l="0" r="0" t="0"/>
          <a:stretch/>
        </p:blipFill>
        <p:spPr>
          <a:xfrm>
            <a:off x="1973944" y="1019246"/>
            <a:ext cx="571500" cy="622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iv Office">
  <a:themeElements>
    <a:clrScheme name="Motiv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2020-06-29T11:54:29Z</dcterms:created>
  <dc:creator>Ruttkayova, Zlata</dc:creator>
</cp:coreProperties>
</file>