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7" r:id="rId2"/>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tkayova, Zlata" initials="RZ" lastIdx="3" clrIdx="0">
    <p:extLst>
      <p:ext uri="{19B8F6BF-5375-455C-9EA6-DF929625EA0E}">
        <p15:presenceInfo xmlns:p15="http://schemas.microsoft.com/office/powerpoint/2012/main" userId="S::zlata.ruttkayova@firma.seznam.cz::fc4c82a6-0999-41e0-a362-0284a9f8ab1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C7CE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31"/>
    <p:restoredTop sz="96054"/>
  </p:normalViewPr>
  <p:slideViewPr>
    <p:cSldViewPr snapToGrid="0" snapToObjects="1">
      <p:cViewPr>
        <p:scale>
          <a:sx n="130" d="100"/>
          <a:sy n="130" d="100"/>
        </p:scale>
        <p:origin x="1664" y="-272"/>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FB61A7-76A8-1D49-AF0E-F9A91E4DF5FB}" type="datetimeFigureOut">
              <a:rPr lang="cs-CZ" smtClean="0"/>
              <a:t>13.08.2020</a:t>
            </a:fld>
            <a:endParaRPr lang="cs-CZ"/>
          </a:p>
        </p:txBody>
      </p:sp>
      <p:sp>
        <p:nvSpPr>
          <p:cNvPr id="4" name="Zástupný symbol pro obrázek snímku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088120-265D-EF42-B0E2-04DA086B2EDD}" type="slidenum">
              <a:rPr lang="cs-CZ" smtClean="0"/>
              <a:t>‹#›</a:t>
            </a:fld>
            <a:endParaRPr lang="cs-CZ"/>
          </a:p>
        </p:txBody>
      </p:sp>
    </p:spTree>
    <p:extLst>
      <p:ext uri="{BB962C8B-B14F-4D97-AF65-F5344CB8AC3E}">
        <p14:creationId xmlns:p14="http://schemas.microsoft.com/office/powerpoint/2010/main" val="2073924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25088120-265D-EF42-B0E2-04DA086B2EDD}" type="slidenum">
              <a:rPr lang="cs-CZ" smtClean="0"/>
              <a:t>1</a:t>
            </a:fld>
            <a:endParaRPr lang="cs-CZ"/>
          </a:p>
        </p:txBody>
      </p:sp>
    </p:spTree>
    <p:extLst>
      <p:ext uri="{BB962C8B-B14F-4D97-AF65-F5344CB8AC3E}">
        <p14:creationId xmlns:p14="http://schemas.microsoft.com/office/powerpoint/2010/main" val="13517376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cs-CZ"/>
              <a:t>Kliknutím lze upravit styl.</a:t>
            </a:r>
            <a:endParaRPr lang="en-US" dirty="0"/>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Obrázek 6">
            <a:extLst>
              <a:ext uri="{FF2B5EF4-FFF2-40B4-BE49-F238E27FC236}">
                <a16:creationId xmlns:a16="http://schemas.microsoft.com/office/drawing/2014/main" id="{BCF1F87E-4EBB-1E45-A66D-31EDD875DD64}"/>
              </a:ext>
            </a:extLst>
          </p:cNvPr>
          <p:cNvPicPr>
            <a:picLocks noChangeAspect="1"/>
          </p:cNvPicPr>
          <p:nvPr userDrawn="1"/>
        </p:nvPicPr>
        <p:blipFill>
          <a:blip r:embed="rId2"/>
          <a:stretch>
            <a:fillRect/>
          </a:stretch>
        </p:blipFill>
        <p:spPr>
          <a:xfrm>
            <a:off x="-1" y="-13687"/>
            <a:ext cx="10691813" cy="634906"/>
          </a:xfrm>
          <a:prstGeom prst="rect">
            <a:avLst/>
          </a:prstGeom>
        </p:spPr>
      </p:pic>
    </p:spTree>
    <p:extLst>
      <p:ext uri="{BB962C8B-B14F-4D97-AF65-F5344CB8AC3E}">
        <p14:creationId xmlns:p14="http://schemas.microsoft.com/office/powerpoint/2010/main" val="1660892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F3F5E623-4BA4-4F48-AA09-AA13D1432802}" type="datetimeFigureOut">
              <a:rPr lang="cs-CZ" smtClean="0"/>
              <a:t>13.08.2020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68627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F3F5E623-4BA4-4F48-AA09-AA13D1432802}" type="datetimeFigureOut">
              <a:rPr lang="cs-CZ" smtClean="0"/>
              <a:t>13.08.2020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366412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F3F5E623-4BA4-4F48-AA09-AA13D1432802}" type="datetimeFigureOut">
              <a:rPr lang="cs-CZ" smtClean="0"/>
              <a:t>13.08.2020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3949294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cs-CZ"/>
              <a:t>Kliknutím lze upravit styl.</a:t>
            </a:r>
            <a:endParaRPr lang="en-US" dirty="0"/>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F3F5E623-4BA4-4F48-AA09-AA13D1432802}" type="datetimeFigureOut">
              <a:rPr lang="cs-CZ" smtClean="0"/>
              <a:t>13.08.2020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425621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735062" y="2012414"/>
            <a:ext cx="4544021" cy="4796544"/>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412730" y="2012414"/>
            <a:ext cx="4544021" cy="4796544"/>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F3F5E623-4BA4-4F48-AA09-AA13D1432802}" type="datetimeFigureOut">
              <a:rPr lang="cs-CZ" smtClean="0"/>
              <a:t>13.08.2020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442385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cs-CZ"/>
              <a:t>Kliknutím lze upravit styl.</a:t>
            </a:r>
            <a:endParaRPr lang="en-US" dirty="0"/>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cs-CZ"/>
              <a:t>Po kliknutí můžete upravovat styly textu v předloze.</a:t>
            </a:r>
          </a:p>
        </p:txBody>
      </p:sp>
      <p:sp>
        <p:nvSpPr>
          <p:cNvPr id="4" name="Content Placeholder 3"/>
          <p:cNvSpPr>
            <a:spLocks noGrp="1"/>
          </p:cNvSpPr>
          <p:nvPr>
            <p:ph sz="half" idx="2"/>
          </p:nvPr>
        </p:nvSpPr>
        <p:spPr>
          <a:xfrm>
            <a:off x="736456" y="2761381"/>
            <a:ext cx="4523137" cy="4061576"/>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cs-CZ"/>
              <a:t>Po kliknutí můžete upravovat styly textu v předloze.</a:t>
            </a:r>
          </a:p>
        </p:txBody>
      </p:sp>
      <p:sp>
        <p:nvSpPr>
          <p:cNvPr id="6" name="Content Placeholder 5"/>
          <p:cNvSpPr>
            <a:spLocks noGrp="1"/>
          </p:cNvSpPr>
          <p:nvPr>
            <p:ph sz="quarter" idx="4"/>
          </p:nvPr>
        </p:nvSpPr>
        <p:spPr>
          <a:xfrm>
            <a:off x="5412731" y="2761381"/>
            <a:ext cx="4545413" cy="4061576"/>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F3F5E623-4BA4-4F48-AA09-AA13D1432802}" type="datetimeFigureOut">
              <a:rPr lang="cs-CZ" smtClean="0"/>
              <a:t>13.08.2020</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2357956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F3F5E623-4BA4-4F48-AA09-AA13D1432802}" type="datetimeFigureOut">
              <a:rPr lang="cs-CZ" smtClean="0"/>
              <a:t>13.08.2020</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3106541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F5E623-4BA4-4F48-AA09-AA13D1432802}" type="datetimeFigureOut">
              <a:rPr lang="cs-CZ" smtClean="0"/>
              <a:t>13.08.2020</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1665709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cs-CZ"/>
              <a:t>Kliknutím lze upravit styl.</a:t>
            </a:r>
            <a:endParaRPr lang="en-US" dirty="0"/>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F3F5E623-4BA4-4F48-AA09-AA13D1432802}" type="datetimeFigureOut">
              <a:rPr lang="cs-CZ" smtClean="0"/>
              <a:t>13.08.2020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2393402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cs-CZ"/>
              <a:t>Kliknutím lze upravit styl.</a:t>
            </a:r>
            <a:endParaRPr lang="en-US" dirty="0"/>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cs-CZ"/>
              <a:t>Kliknutím na ikonu přidáte obrázek.</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F3F5E623-4BA4-4F48-AA09-AA13D1432802}" type="datetimeFigureOut">
              <a:rPr lang="cs-CZ" smtClean="0"/>
              <a:t>13.08.2020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71649BF-F682-9E40-9147-8CC4C701DA98}" type="slidenum">
              <a:rPr lang="cs-CZ" smtClean="0"/>
              <a:t>‹#›</a:t>
            </a:fld>
            <a:endParaRPr lang="cs-CZ"/>
          </a:p>
        </p:txBody>
      </p:sp>
    </p:spTree>
    <p:extLst>
      <p:ext uri="{BB962C8B-B14F-4D97-AF65-F5344CB8AC3E}">
        <p14:creationId xmlns:p14="http://schemas.microsoft.com/office/powerpoint/2010/main" val="963709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F3F5E623-4BA4-4F48-AA09-AA13D1432802}" type="datetimeFigureOut">
              <a:rPr lang="cs-CZ" smtClean="0"/>
              <a:t>13.08.2020</a:t>
            </a:fld>
            <a:endParaRPr lang="cs-CZ"/>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271649BF-F682-9E40-9147-8CC4C701DA98}" type="slidenum">
              <a:rPr lang="cs-CZ" smtClean="0"/>
              <a:t>‹#›</a:t>
            </a:fld>
            <a:endParaRPr lang="cs-CZ"/>
          </a:p>
        </p:txBody>
      </p:sp>
    </p:spTree>
    <p:extLst>
      <p:ext uri="{BB962C8B-B14F-4D97-AF65-F5344CB8AC3E}">
        <p14:creationId xmlns:p14="http://schemas.microsoft.com/office/powerpoint/2010/main" val="17690336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1C8876D3-4F0A-984A-ACA2-E73E02D79C19}"/>
              </a:ext>
            </a:extLst>
          </p:cNvPr>
          <p:cNvPicPr>
            <a:picLocks noChangeAspect="1"/>
          </p:cNvPicPr>
          <p:nvPr/>
        </p:nvPicPr>
        <p:blipFill>
          <a:blip r:embed="rId3"/>
          <a:stretch>
            <a:fillRect/>
          </a:stretch>
        </p:blipFill>
        <p:spPr>
          <a:xfrm>
            <a:off x="186067" y="1500322"/>
            <a:ext cx="10319678" cy="5833989"/>
          </a:xfrm>
          <a:prstGeom prst="rect">
            <a:avLst/>
          </a:prstGeom>
        </p:spPr>
      </p:pic>
      <p:pic>
        <p:nvPicPr>
          <p:cNvPr id="2" name="Obrázek 1">
            <a:extLst>
              <a:ext uri="{FF2B5EF4-FFF2-40B4-BE49-F238E27FC236}">
                <a16:creationId xmlns:a16="http://schemas.microsoft.com/office/drawing/2014/main" id="{CA4ADCD7-F4E1-E442-A8D4-4F87747EA826}"/>
              </a:ext>
            </a:extLst>
          </p:cNvPr>
          <p:cNvPicPr>
            <a:picLocks noChangeAspect="1"/>
          </p:cNvPicPr>
          <p:nvPr/>
        </p:nvPicPr>
        <p:blipFill>
          <a:blip r:embed="rId4"/>
          <a:stretch>
            <a:fillRect/>
          </a:stretch>
        </p:blipFill>
        <p:spPr>
          <a:xfrm>
            <a:off x="3630865" y="756256"/>
            <a:ext cx="723900" cy="622300"/>
          </a:xfrm>
          <a:prstGeom prst="rect">
            <a:avLst/>
          </a:prstGeom>
        </p:spPr>
      </p:pic>
      <p:sp>
        <p:nvSpPr>
          <p:cNvPr id="43" name="Nadpis 1">
            <a:extLst>
              <a:ext uri="{FF2B5EF4-FFF2-40B4-BE49-F238E27FC236}">
                <a16:creationId xmlns:a16="http://schemas.microsoft.com/office/drawing/2014/main" id="{0F9A1422-49C9-6449-B597-70FBED6D9333}"/>
              </a:ext>
            </a:extLst>
          </p:cNvPr>
          <p:cNvSpPr txBox="1">
            <a:spLocks/>
          </p:cNvSpPr>
          <p:nvPr/>
        </p:nvSpPr>
        <p:spPr>
          <a:xfrm>
            <a:off x="4461921" y="687665"/>
            <a:ext cx="2582089" cy="785427"/>
          </a:xfrm>
          <a:prstGeom prst="rect">
            <a:avLst/>
          </a:prstGeom>
        </p:spPr>
        <p:txBody>
          <a:bodyPr vert="horz" lIns="91440" tIns="45720" rIns="91440" bIns="45720" rtlCol="0" anchor="b">
            <a:normAutofit/>
          </a:bodyPr>
          <a:lstStyle>
            <a:lvl1pPr algn="ctr" defTabSz="1007943" rtl="0" eaLnBrk="1" latinLnBrk="0" hangingPunct="1">
              <a:lnSpc>
                <a:spcPct val="90000"/>
              </a:lnSpc>
              <a:spcBef>
                <a:spcPct val="0"/>
              </a:spcBef>
              <a:buNone/>
              <a:defRPr sz="6614" kern="1200">
                <a:solidFill>
                  <a:schemeClr val="tx1"/>
                </a:solidFill>
                <a:latin typeface="+mj-lt"/>
                <a:ea typeface="+mj-ea"/>
                <a:cs typeface="+mj-cs"/>
              </a:defRPr>
            </a:lvl1pPr>
          </a:lstStyle>
          <a:p>
            <a:pPr algn="l"/>
            <a:r>
              <a:rPr lang="cs-CZ" sz="2400" b="1" dirty="0">
                <a:solidFill>
                  <a:srgbClr val="CC0000"/>
                </a:solidFill>
                <a:latin typeface="Arial Black" panose="020B0604020202020204" pitchFamily="34" charset="0"/>
                <a:cs typeface="Arial Black" panose="020B0604020202020204" pitchFamily="34" charset="0"/>
              </a:rPr>
              <a:t>5 KLÍČOVÝCH OTÁZEK</a:t>
            </a:r>
          </a:p>
        </p:txBody>
      </p:sp>
      <p:sp>
        <p:nvSpPr>
          <p:cNvPr id="48" name="Podnadpis 2">
            <a:extLst>
              <a:ext uri="{FF2B5EF4-FFF2-40B4-BE49-F238E27FC236}">
                <a16:creationId xmlns:a16="http://schemas.microsoft.com/office/drawing/2014/main" id="{D4E6168F-467B-BB48-B93D-A46C71641398}"/>
              </a:ext>
            </a:extLst>
          </p:cNvPr>
          <p:cNvSpPr>
            <a:spLocks noGrp="1"/>
          </p:cNvSpPr>
          <p:nvPr>
            <p:ph type="subTitle" idx="1"/>
          </p:nvPr>
        </p:nvSpPr>
        <p:spPr>
          <a:xfrm>
            <a:off x="206464" y="1515191"/>
            <a:ext cx="1145608" cy="1147401"/>
          </a:xfrm>
        </p:spPr>
        <p:txBody>
          <a:bodyPr anchor="ctr">
            <a:normAutofit/>
          </a:bodyPr>
          <a:lstStyle/>
          <a:p>
            <a:r>
              <a:rPr lang="cs-CZ" sz="1800" b="1" dirty="0">
                <a:solidFill>
                  <a:schemeClr val="bg1"/>
                </a:solidFill>
                <a:latin typeface="Arial Black" panose="020B0604020202020204" pitchFamily="34" charset="0"/>
                <a:cs typeface="Arial Black" panose="020B0604020202020204" pitchFamily="34" charset="0"/>
              </a:rPr>
              <a:t>KDO?</a:t>
            </a:r>
          </a:p>
        </p:txBody>
      </p:sp>
      <p:sp>
        <p:nvSpPr>
          <p:cNvPr id="63" name="Podnadpis 2">
            <a:extLst>
              <a:ext uri="{FF2B5EF4-FFF2-40B4-BE49-F238E27FC236}">
                <a16:creationId xmlns:a16="http://schemas.microsoft.com/office/drawing/2014/main" id="{382C9CCB-00E9-7540-B5D5-9399F119915E}"/>
              </a:ext>
            </a:extLst>
          </p:cNvPr>
          <p:cNvSpPr txBox="1">
            <a:spLocks/>
          </p:cNvSpPr>
          <p:nvPr/>
        </p:nvSpPr>
        <p:spPr>
          <a:xfrm>
            <a:off x="1446734" y="1591083"/>
            <a:ext cx="2552743" cy="243841"/>
          </a:xfrm>
          <a:prstGeom prst="rect">
            <a:avLst/>
          </a:prstGeom>
        </p:spPr>
        <p:txBody>
          <a:bodyPr vert="horz" lIns="91440" tIns="45720" rIns="91440" bIns="45720" rtlCol="0" anchor="ctr">
            <a:norm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Kdo je autorem nebo tvůrcem sdělení?</a:t>
            </a:r>
            <a:endParaRPr lang="cs-CZ" sz="850" dirty="0"/>
          </a:p>
        </p:txBody>
      </p:sp>
      <p:sp>
        <p:nvSpPr>
          <p:cNvPr id="64" name="Podnadpis 2">
            <a:extLst>
              <a:ext uri="{FF2B5EF4-FFF2-40B4-BE49-F238E27FC236}">
                <a16:creationId xmlns:a16="http://schemas.microsoft.com/office/drawing/2014/main" id="{C1C458F0-1B78-8747-9D3D-5BA439E8F245}"/>
              </a:ext>
            </a:extLst>
          </p:cNvPr>
          <p:cNvSpPr txBox="1">
            <a:spLocks/>
          </p:cNvSpPr>
          <p:nvPr/>
        </p:nvSpPr>
        <p:spPr>
          <a:xfrm>
            <a:off x="4232635" y="1615286"/>
            <a:ext cx="6165130" cy="97536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r>
              <a:rPr lang="cs-CZ" sz="700" dirty="0"/>
              <a:t>Za každým mediálním sdělením stojí konkrétní lidé, kteří ho vytvořili. Mají nějakou životní zkušenost, názor, osobní motivaci. A často pak navíc také nějakou profesní dovednost či expertizu – žurnalistickou, marketingovou, tvůrčí, obchodní. </a:t>
            </a:r>
          </a:p>
          <a:p>
            <a:r>
              <a:rPr lang="cs-CZ" sz="700" dirty="0"/>
              <a:t>Informace začne být mediálním sdělením v momentě, kdy ji zveřejní nějaké médium. V některých médiích je prosazována vysoká kontrola nad vznikem a šířením sdělení ze strany vedení, provozovatele nebo majitele daného média. Tito lidé sledují své vlastní zájmy, nejčastěji komerční, ale i další – například politické. V jiných médiích (například u sociálních sítí) je vznik a šíření sdělení do velké míry v rukou uživatelů daného média.</a:t>
            </a:r>
          </a:p>
          <a:p>
            <a:r>
              <a:rPr lang="cs-CZ" sz="700" dirty="0"/>
              <a:t>Když víme, kdo mediální sdělení vytvořil a kdo má kontrolu nad jeho vznikem a šířením, dovedeme toto sdělení zasadit do širšího kontextu, a pak snadněji pochopíme, proč vzniklo. Pokud tyto osoby svou identitu zatajují, je to výzva k ostražitosti.</a:t>
            </a:r>
          </a:p>
        </p:txBody>
      </p:sp>
      <p:sp>
        <p:nvSpPr>
          <p:cNvPr id="19" name="Podnadpis 2">
            <a:extLst>
              <a:ext uri="{FF2B5EF4-FFF2-40B4-BE49-F238E27FC236}">
                <a16:creationId xmlns:a16="http://schemas.microsoft.com/office/drawing/2014/main" id="{1BE9F858-5A99-674C-89A7-63A6387EECFC}"/>
              </a:ext>
            </a:extLst>
          </p:cNvPr>
          <p:cNvSpPr txBox="1">
            <a:spLocks/>
          </p:cNvSpPr>
          <p:nvPr/>
        </p:nvSpPr>
        <p:spPr>
          <a:xfrm>
            <a:off x="206464" y="2682189"/>
            <a:ext cx="1145608" cy="1147401"/>
          </a:xfrm>
          <a:prstGeom prst="rect">
            <a:avLst/>
          </a:prstGeom>
        </p:spPr>
        <p:txBody>
          <a:bodyPr vert="horz" lIns="91440" tIns="45720" rIns="91440" bIns="45720" rtlCol="0" anchor="ctr">
            <a:normAutofit/>
          </a:bodyPr>
          <a:lstStyle>
            <a:lvl1pPr marL="0" indent="0" algn="ctr" defTabSz="1007943" rtl="0" eaLnBrk="1" latinLnBrk="0" hangingPunct="1">
              <a:lnSpc>
                <a:spcPct val="90000"/>
              </a:lnSpc>
              <a:spcBef>
                <a:spcPts val="1102"/>
              </a:spcBef>
              <a:buFont typeface="Arial" panose="020B0604020202020204" pitchFamily="34" charset="0"/>
              <a:buNone/>
              <a:defRPr sz="2646" kern="1200">
                <a:solidFill>
                  <a:schemeClr val="tx1"/>
                </a:solidFill>
                <a:latin typeface="+mn-lt"/>
                <a:ea typeface="+mn-ea"/>
                <a:cs typeface="+mn-cs"/>
              </a:defRPr>
            </a:lvl1pPr>
            <a:lvl2pPr marL="503972" indent="0" algn="ctr" defTabSz="1007943" rtl="0" eaLnBrk="1" latinLnBrk="0" hangingPunct="1">
              <a:lnSpc>
                <a:spcPct val="90000"/>
              </a:lnSpc>
              <a:spcBef>
                <a:spcPts val="551"/>
              </a:spcBef>
              <a:buFont typeface="Arial" panose="020B0604020202020204" pitchFamily="34" charset="0"/>
              <a:buNone/>
              <a:defRPr sz="2205" kern="1200">
                <a:solidFill>
                  <a:schemeClr val="tx1"/>
                </a:solidFill>
                <a:latin typeface="+mn-lt"/>
                <a:ea typeface="+mn-ea"/>
                <a:cs typeface="+mn-cs"/>
              </a:defRPr>
            </a:lvl2pPr>
            <a:lvl3pPr marL="1007943" indent="0" algn="ctr" defTabSz="1007943" rtl="0" eaLnBrk="1" latinLnBrk="0" hangingPunct="1">
              <a:lnSpc>
                <a:spcPct val="90000"/>
              </a:lnSpc>
              <a:spcBef>
                <a:spcPts val="551"/>
              </a:spcBef>
              <a:buFont typeface="Arial" panose="020B0604020202020204" pitchFamily="34" charset="0"/>
              <a:buNone/>
              <a:defRPr sz="1984" kern="1200">
                <a:solidFill>
                  <a:schemeClr val="tx1"/>
                </a:solidFill>
                <a:latin typeface="+mn-lt"/>
                <a:ea typeface="+mn-ea"/>
                <a:cs typeface="+mn-cs"/>
              </a:defRPr>
            </a:lvl3pPr>
            <a:lvl4pPr marL="1511915"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4pPr>
            <a:lvl5pPr marL="2015886"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5pPr>
            <a:lvl6pPr marL="2519858"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6pPr>
            <a:lvl7pPr marL="3023829"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7pPr>
            <a:lvl8pPr marL="3527801"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8pPr>
            <a:lvl9pPr marL="4031772"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9pPr>
          </a:lstStyle>
          <a:p>
            <a:r>
              <a:rPr lang="cs-CZ" sz="1800" b="1" dirty="0">
                <a:solidFill>
                  <a:schemeClr val="bg1"/>
                </a:solidFill>
                <a:latin typeface="Arial Black" panose="020B0604020202020204" pitchFamily="34" charset="0"/>
                <a:cs typeface="Arial Black" panose="020B0604020202020204" pitchFamily="34" charset="0"/>
              </a:rPr>
              <a:t>CO?</a:t>
            </a:r>
          </a:p>
        </p:txBody>
      </p:sp>
      <p:sp>
        <p:nvSpPr>
          <p:cNvPr id="20" name="Podnadpis 2">
            <a:extLst>
              <a:ext uri="{FF2B5EF4-FFF2-40B4-BE49-F238E27FC236}">
                <a16:creationId xmlns:a16="http://schemas.microsoft.com/office/drawing/2014/main" id="{43DF0996-9793-C340-A74E-3FB266101A20}"/>
              </a:ext>
            </a:extLst>
          </p:cNvPr>
          <p:cNvSpPr txBox="1">
            <a:spLocks/>
          </p:cNvSpPr>
          <p:nvPr/>
        </p:nvSpPr>
        <p:spPr>
          <a:xfrm>
            <a:off x="206464" y="3829390"/>
            <a:ext cx="1145608" cy="1147401"/>
          </a:xfrm>
          <a:prstGeom prst="rect">
            <a:avLst/>
          </a:prstGeom>
        </p:spPr>
        <p:txBody>
          <a:bodyPr vert="horz" lIns="91440" tIns="45720" rIns="91440" bIns="45720" rtlCol="0" anchor="ctr">
            <a:normAutofit/>
          </a:bodyPr>
          <a:lstStyle>
            <a:lvl1pPr marL="0" indent="0" algn="ctr" defTabSz="1007943" rtl="0" eaLnBrk="1" latinLnBrk="0" hangingPunct="1">
              <a:lnSpc>
                <a:spcPct val="90000"/>
              </a:lnSpc>
              <a:spcBef>
                <a:spcPts val="1102"/>
              </a:spcBef>
              <a:buFont typeface="Arial" panose="020B0604020202020204" pitchFamily="34" charset="0"/>
              <a:buNone/>
              <a:defRPr sz="2646" kern="1200">
                <a:solidFill>
                  <a:schemeClr val="tx1"/>
                </a:solidFill>
                <a:latin typeface="+mn-lt"/>
                <a:ea typeface="+mn-ea"/>
                <a:cs typeface="+mn-cs"/>
              </a:defRPr>
            </a:lvl1pPr>
            <a:lvl2pPr marL="503972" indent="0" algn="ctr" defTabSz="1007943" rtl="0" eaLnBrk="1" latinLnBrk="0" hangingPunct="1">
              <a:lnSpc>
                <a:spcPct val="90000"/>
              </a:lnSpc>
              <a:spcBef>
                <a:spcPts val="551"/>
              </a:spcBef>
              <a:buFont typeface="Arial" panose="020B0604020202020204" pitchFamily="34" charset="0"/>
              <a:buNone/>
              <a:defRPr sz="2205" kern="1200">
                <a:solidFill>
                  <a:schemeClr val="tx1"/>
                </a:solidFill>
                <a:latin typeface="+mn-lt"/>
                <a:ea typeface="+mn-ea"/>
                <a:cs typeface="+mn-cs"/>
              </a:defRPr>
            </a:lvl2pPr>
            <a:lvl3pPr marL="1007943" indent="0" algn="ctr" defTabSz="1007943" rtl="0" eaLnBrk="1" latinLnBrk="0" hangingPunct="1">
              <a:lnSpc>
                <a:spcPct val="90000"/>
              </a:lnSpc>
              <a:spcBef>
                <a:spcPts val="551"/>
              </a:spcBef>
              <a:buFont typeface="Arial" panose="020B0604020202020204" pitchFamily="34" charset="0"/>
              <a:buNone/>
              <a:defRPr sz="1984" kern="1200">
                <a:solidFill>
                  <a:schemeClr val="tx1"/>
                </a:solidFill>
                <a:latin typeface="+mn-lt"/>
                <a:ea typeface="+mn-ea"/>
                <a:cs typeface="+mn-cs"/>
              </a:defRPr>
            </a:lvl3pPr>
            <a:lvl4pPr marL="1511915"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4pPr>
            <a:lvl5pPr marL="2015886"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5pPr>
            <a:lvl6pPr marL="2519858"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6pPr>
            <a:lvl7pPr marL="3023829"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7pPr>
            <a:lvl8pPr marL="3527801"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8pPr>
            <a:lvl9pPr marL="4031772"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9pPr>
          </a:lstStyle>
          <a:p>
            <a:r>
              <a:rPr lang="cs-CZ" sz="1800" b="1" dirty="0">
                <a:solidFill>
                  <a:schemeClr val="bg1"/>
                </a:solidFill>
                <a:latin typeface="Arial Black" panose="020B0604020202020204" pitchFamily="34" charset="0"/>
                <a:cs typeface="Arial Black" panose="020B0604020202020204" pitchFamily="34" charset="0"/>
              </a:rPr>
              <a:t>KOMU?</a:t>
            </a:r>
          </a:p>
        </p:txBody>
      </p:sp>
      <p:sp>
        <p:nvSpPr>
          <p:cNvPr id="21" name="Podnadpis 2">
            <a:extLst>
              <a:ext uri="{FF2B5EF4-FFF2-40B4-BE49-F238E27FC236}">
                <a16:creationId xmlns:a16="http://schemas.microsoft.com/office/drawing/2014/main" id="{D823FAF3-1CE4-E743-993F-B20196AFDAA3}"/>
              </a:ext>
            </a:extLst>
          </p:cNvPr>
          <p:cNvSpPr txBox="1">
            <a:spLocks/>
          </p:cNvSpPr>
          <p:nvPr/>
        </p:nvSpPr>
        <p:spPr>
          <a:xfrm>
            <a:off x="206464" y="5003960"/>
            <a:ext cx="1145608" cy="1147401"/>
          </a:xfrm>
          <a:prstGeom prst="rect">
            <a:avLst/>
          </a:prstGeom>
        </p:spPr>
        <p:txBody>
          <a:bodyPr vert="horz" lIns="91440" tIns="45720" rIns="91440" bIns="45720" rtlCol="0" anchor="ctr">
            <a:normAutofit/>
          </a:bodyPr>
          <a:lstStyle>
            <a:lvl1pPr marL="0" indent="0" algn="ctr" defTabSz="1007943" rtl="0" eaLnBrk="1" latinLnBrk="0" hangingPunct="1">
              <a:lnSpc>
                <a:spcPct val="90000"/>
              </a:lnSpc>
              <a:spcBef>
                <a:spcPts val="1102"/>
              </a:spcBef>
              <a:buFont typeface="Arial" panose="020B0604020202020204" pitchFamily="34" charset="0"/>
              <a:buNone/>
              <a:defRPr sz="2646" kern="1200">
                <a:solidFill>
                  <a:schemeClr val="tx1"/>
                </a:solidFill>
                <a:latin typeface="+mn-lt"/>
                <a:ea typeface="+mn-ea"/>
                <a:cs typeface="+mn-cs"/>
              </a:defRPr>
            </a:lvl1pPr>
            <a:lvl2pPr marL="503972" indent="0" algn="ctr" defTabSz="1007943" rtl="0" eaLnBrk="1" latinLnBrk="0" hangingPunct="1">
              <a:lnSpc>
                <a:spcPct val="90000"/>
              </a:lnSpc>
              <a:spcBef>
                <a:spcPts val="551"/>
              </a:spcBef>
              <a:buFont typeface="Arial" panose="020B0604020202020204" pitchFamily="34" charset="0"/>
              <a:buNone/>
              <a:defRPr sz="2205" kern="1200">
                <a:solidFill>
                  <a:schemeClr val="tx1"/>
                </a:solidFill>
                <a:latin typeface="+mn-lt"/>
                <a:ea typeface="+mn-ea"/>
                <a:cs typeface="+mn-cs"/>
              </a:defRPr>
            </a:lvl2pPr>
            <a:lvl3pPr marL="1007943" indent="0" algn="ctr" defTabSz="1007943" rtl="0" eaLnBrk="1" latinLnBrk="0" hangingPunct="1">
              <a:lnSpc>
                <a:spcPct val="90000"/>
              </a:lnSpc>
              <a:spcBef>
                <a:spcPts val="551"/>
              </a:spcBef>
              <a:buFont typeface="Arial" panose="020B0604020202020204" pitchFamily="34" charset="0"/>
              <a:buNone/>
              <a:defRPr sz="1984" kern="1200">
                <a:solidFill>
                  <a:schemeClr val="tx1"/>
                </a:solidFill>
                <a:latin typeface="+mn-lt"/>
                <a:ea typeface="+mn-ea"/>
                <a:cs typeface="+mn-cs"/>
              </a:defRPr>
            </a:lvl3pPr>
            <a:lvl4pPr marL="1511915"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4pPr>
            <a:lvl5pPr marL="2015886"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5pPr>
            <a:lvl6pPr marL="2519858"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6pPr>
            <a:lvl7pPr marL="3023829"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7pPr>
            <a:lvl8pPr marL="3527801"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8pPr>
            <a:lvl9pPr marL="4031772"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9pPr>
          </a:lstStyle>
          <a:p>
            <a:r>
              <a:rPr lang="cs-CZ" sz="1800" b="1" dirty="0">
                <a:solidFill>
                  <a:schemeClr val="bg1"/>
                </a:solidFill>
                <a:latin typeface="Arial Black" panose="020B0604020202020204" pitchFamily="34" charset="0"/>
                <a:cs typeface="Arial Black" panose="020B0604020202020204" pitchFamily="34" charset="0"/>
              </a:rPr>
              <a:t>JAK?</a:t>
            </a:r>
          </a:p>
        </p:txBody>
      </p:sp>
      <p:sp>
        <p:nvSpPr>
          <p:cNvPr id="22" name="Podnadpis 2">
            <a:extLst>
              <a:ext uri="{FF2B5EF4-FFF2-40B4-BE49-F238E27FC236}">
                <a16:creationId xmlns:a16="http://schemas.microsoft.com/office/drawing/2014/main" id="{2216E77D-A92D-884D-A45C-62C9A4275F01}"/>
              </a:ext>
            </a:extLst>
          </p:cNvPr>
          <p:cNvSpPr txBox="1">
            <a:spLocks/>
          </p:cNvSpPr>
          <p:nvPr/>
        </p:nvSpPr>
        <p:spPr>
          <a:xfrm>
            <a:off x="206464" y="6187686"/>
            <a:ext cx="1145608" cy="1147401"/>
          </a:xfrm>
          <a:prstGeom prst="rect">
            <a:avLst/>
          </a:prstGeom>
        </p:spPr>
        <p:txBody>
          <a:bodyPr vert="horz" lIns="91440" tIns="45720" rIns="91440" bIns="45720" rtlCol="0" anchor="ctr">
            <a:normAutofit/>
          </a:bodyPr>
          <a:lstStyle>
            <a:lvl1pPr marL="0" indent="0" algn="ctr" defTabSz="1007943" rtl="0" eaLnBrk="1" latinLnBrk="0" hangingPunct="1">
              <a:lnSpc>
                <a:spcPct val="90000"/>
              </a:lnSpc>
              <a:spcBef>
                <a:spcPts val="1102"/>
              </a:spcBef>
              <a:buFont typeface="Arial" panose="020B0604020202020204" pitchFamily="34" charset="0"/>
              <a:buNone/>
              <a:defRPr sz="2646" kern="1200">
                <a:solidFill>
                  <a:schemeClr val="tx1"/>
                </a:solidFill>
                <a:latin typeface="+mn-lt"/>
                <a:ea typeface="+mn-ea"/>
                <a:cs typeface="+mn-cs"/>
              </a:defRPr>
            </a:lvl1pPr>
            <a:lvl2pPr marL="503972" indent="0" algn="ctr" defTabSz="1007943" rtl="0" eaLnBrk="1" latinLnBrk="0" hangingPunct="1">
              <a:lnSpc>
                <a:spcPct val="90000"/>
              </a:lnSpc>
              <a:spcBef>
                <a:spcPts val="551"/>
              </a:spcBef>
              <a:buFont typeface="Arial" panose="020B0604020202020204" pitchFamily="34" charset="0"/>
              <a:buNone/>
              <a:defRPr sz="2205" kern="1200">
                <a:solidFill>
                  <a:schemeClr val="tx1"/>
                </a:solidFill>
                <a:latin typeface="+mn-lt"/>
                <a:ea typeface="+mn-ea"/>
                <a:cs typeface="+mn-cs"/>
              </a:defRPr>
            </a:lvl2pPr>
            <a:lvl3pPr marL="1007943" indent="0" algn="ctr" defTabSz="1007943" rtl="0" eaLnBrk="1" latinLnBrk="0" hangingPunct="1">
              <a:lnSpc>
                <a:spcPct val="90000"/>
              </a:lnSpc>
              <a:spcBef>
                <a:spcPts val="551"/>
              </a:spcBef>
              <a:buFont typeface="Arial" panose="020B0604020202020204" pitchFamily="34" charset="0"/>
              <a:buNone/>
              <a:defRPr sz="1984" kern="1200">
                <a:solidFill>
                  <a:schemeClr val="tx1"/>
                </a:solidFill>
                <a:latin typeface="+mn-lt"/>
                <a:ea typeface="+mn-ea"/>
                <a:cs typeface="+mn-cs"/>
              </a:defRPr>
            </a:lvl3pPr>
            <a:lvl4pPr marL="1511915"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4pPr>
            <a:lvl5pPr marL="2015886"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5pPr>
            <a:lvl6pPr marL="2519858"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6pPr>
            <a:lvl7pPr marL="3023829"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7pPr>
            <a:lvl8pPr marL="3527801"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8pPr>
            <a:lvl9pPr marL="4031772"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9pPr>
          </a:lstStyle>
          <a:p>
            <a:r>
              <a:rPr lang="cs-CZ" sz="1800" b="1" dirty="0">
                <a:solidFill>
                  <a:schemeClr val="bg1"/>
                </a:solidFill>
                <a:latin typeface="Arial Black" panose="020B0604020202020204" pitchFamily="34" charset="0"/>
                <a:cs typeface="Arial Black" panose="020B0604020202020204" pitchFamily="34" charset="0"/>
              </a:rPr>
              <a:t>PROČ?</a:t>
            </a:r>
          </a:p>
        </p:txBody>
      </p:sp>
      <p:sp>
        <p:nvSpPr>
          <p:cNvPr id="23" name="Podnadpis 2">
            <a:extLst>
              <a:ext uri="{FF2B5EF4-FFF2-40B4-BE49-F238E27FC236}">
                <a16:creationId xmlns:a16="http://schemas.microsoft.com/office/drawing/2014/main" id="{C7F059B5-7CD3-504B-B488-D9EA3E659E3E}"/>
              </a:ext>
            </a:extLst>
          </p:cNvPr>
          <p:cNvSpPr txBox="1">
            <a:spLocks/>
          </p:cNvSpPr>
          <p:nvPr/>
        </p:nvSpPr>
        <p:spPr>
          <a:xfrm>
            <a:off x="1446734" y="1960726"/>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Jaké informace lze o autorovi nebo tvůrci sdělení dohledat?</a:t>
            </a:r>
            <a:endParaRPr lang="cs-CZ" sz="850" dirty="0"/>
          </a:p>
        </p:txBody>
      </p:sp>
      <p:sp>
        <p:nvSpPr>
          <p:cNvPr id="24" name="Podnadpis 2">
            <a:extLst>
              <a:ext uri="{FF2B5EF4-FFF2-40B4-BE49-F238E27FC236}">
                <a16:creationId xmlns:a16="http://schemas.microsoft.com/office/drawing/2014/main" id="{D988EF14-A610-4F45-98DE-F06AC4DCBE85}"/>
              </a:ext>
            </a:extLst>
          </p:cNvPr>
          <p:cNvSpPr txBox="1">
            <a:spLocks/>
          </p:cNvSpPr>
          <p:nvPr/>
        </p:nvSpPr>
        <p:spPr>
          <a:xfrm>
            <a:off x="1446734" y="2361300"/>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Kdo má kontrolu nad vznikem a šířením sdělení?</a:t>
            </a:r>
            <a:endParaRPr lang="cs-CZ" sz="850" dirty="0"/>
          </a:p>
        </p:txBody>
      </p:sp>
      <p:sp>
        <p:nvSpPr>
          <p:cNvPr id="26" name="Podnadpis 2">
            <a:extLst>
              <a:ext uri="{FF2B5EF4-FFF2-40B4-BE49-F238E27FC236}">
                <a16:creationId xmlns:a16="http://schemas.microsoft.com/office/drawing/2014/main" id="{94CB49D9-9E47-7F4C-83C7-0FB3BC71F83A}"/>
              </a:ext>
            </a:extLst>
          </p:cNvPr>
          <p:cNvSpPr txBox="1">
            <a:spLocks/>
          </p:cNvSpPr>
          <p:nvPr/>
        </p:nvSpPr>
        <p:spPr>
          <a:xfrm>
            <a:off x="1446734" y="2695240"/>
            <a:ext cx="2552743" cy="243841"/>
          </a:xfrm>
          <a:prstGeom prst="rect">
            <a:avLst/>
          </a:prstGeom>
        </p:spPr>
        <p:txBody>
          <a:bodyPr vert="horz" lIns="91440" tIns="45720" rIns="91440" bIns="45720" rtlCol="0" anchor="ctr">
            <a:norm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Co je obsahem sdělení?</a:t>
            </a:r>
            <a:endParaRPr lang="cs-CZ" sz="850" dirty="0"/>
          </a:p>
        </p:txBody>
      </p:sp>
      <p:sp>
        <p:nvSpPr>
          <p:cNvPr id="27" name="Podnadpis 2">
            <a:extLst>
              <a:ext uri="{FF2B5EF4-FFF2-40B4-BE49-F238E27FC236}">
                <a16:creationId xmlns:a16="http://schemas.microsoft.com/office/drawing/2014/main" id="{500EF351-D364-314C-B294-BB1FC069B6C4}"/>
              </a:ext>
            </a:extLst>
          </p:cNvPr>
          <p:cNvSpPr txBox="1">
            <a:spLocks/>
          </p:cNvSpPr>
          <p:nvPr/>
        </p:nvSpPr>
        <p:spPr>
          <a:xfrm>
            <a:off x="1446734" y="2980939"/>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Jaké názory či hodnoty jsou ve sdělení přítomny?</a:t>
            </a:r>
            <a:endParaRPr lang="cs-CZ" sz="850" dirty="0"/>
          </a:p>
        </p:txBody>
      </p:sp>
      <p:sp>
        <p:nvSpPr>
          <p:cNvPr id="28" name="Podnadpis 2">
            <a:extLst>
              <a:ext uri="{FF2B5EF4-FFF2-40B4-BE49-F238E27FC236}">
                <a16:creationId xmlns:a16="http://schemas.microsoft.com/office/drawing/2014/main" id="{F2BBE719-BEC7-BF45-867D-86EA338D84D7}"/>
              </a:ext>
            </a:extLst>
          </p:cNvPr>
          <p:cNvSpPr txBox="1">
            <a:spLocks/>
          </p:cNvSpPr>
          <p:nvPr/>
        </p:nvSpPr>
        <p:spPr>
          <a:xfrm>
            <a:off x="1446734" y="3570945"/>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Jaké informace či vyjádření nejsou ve sdělení zahrnuty?</a:t>
            </a:r>
            <a:endParaRPr lang="cs-CZ" sz="850" dirty="0"/>
          </a:p>
        </p:txBody>
      </p:sp>
      <p:sp>
        <p:nvSpPr>
          <p:cNvPr id="29" name="Podnadpis 2">
            <a:extLst>
              <a:ext uri="{FF2B5EF4-FFF2-40B4-BE49-F238E27FC236}">
                <a16:creationId xmlns:a16="http://schemas.microsoft.com/office/drawing/2014/main" id="{23ECC342-2837-1C46-BA99-8899BEBE30C7}"/>
              </a:ext>
            </a:extLst>
          </p:cNvPr>
          <p:cNvSpPr txBox="1">
            <a:spLocks/>
          </p:cNvSpPr>
          <p:nvPr/>
        </p:nvSpPr>
        <p:spPr>
          <a:xfrm>
            <a:off x="1446734" y="3275973"/>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Jsou ve sdělení uvedené zdroje a jak se dají obsažené informace ověřit?</a:t>
            </a:r>
            <a:endParaRPr lang="cs-CZ" sz="850" dirty="0"/>
          </a:p>
        </p:txBody>
      </p:sp>
      <p:sp>
        <p:nvSpPr>
          <p:cNvPr id="30" name="Podnadpis 2">
            <a:extLst>
              <a:ext uri="{FF2B5EF4-FFF2-40B4-BE49-F238E27FC236}">
                <a16:creationId xmlns:a16="http://schemas.microsoft.com/office/drawing/2014/main" id="{886DAD0E-8A05-6F47-A821-A7C458CCF9C3}"/>
              </a:ext>
            </a:extLst>
          </p:cNvPr>
          <p:cNvSpPr txBox="1">
            <a:spLocks/>
          </p:cNvSpPr>
          <p:nvPr/>
        </p:nvSpPr>
        <p:spPr>
          <a:xfrm>
            <a:off x="1446734" y="3910713"/>
            <a:ext cx="2552743" cy="243841"/>
          </a:xfrm>
          <a:prstGeom prst="rect">
            <a:avLst/>
          </a:prstGeom>
        </p:spPr>
        <p:txBody>
          <a:bodyPr vert="horz" lIns="91440" tIns="45720" rIns="91440" bIns="45720" rtlCol="0" anchor="ctr">
            <a:norm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Jaké cílové skupině je sdělení určeno?</a:t>
            </a:r>
            <a:endParaRPr lang="cs-CZ" sz="850" dirty="0"/>
          </a:p>
        </p:txBody>
      </p:sp>
      <p:sp>
        <p:nvSpPr>
          <p:cNvPr id="31" name="Podnadpis 2">
            <a:extLst>
              <a:ext uri="{FF2B5EF4-FFF2-40B4-BE49-F238E27FC236}">
                <a16:creationId xmlns:a16="http://schemas.microsoft.com/office/drawing/2014/main" id="{16A054C6-F40E-6947-A64B-E273C0C9BF1D}"/>
              </a:ext>
            </a:extLst>
          </p:cNvPr>
          <p:cNvSpPr txBox="1">
            <a:spLocks/>
          </p:cNvSpPr>
          <p:nvPr/>
        </p:nvSpPr>
        <p:spPr>
          <a:xfrm>
            <a:off x="1446734" y="4281171"/>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Jakým způsobem se sdělení k příjemcům dostává a jak se případně dále šíří?</a:t>
            </a:r>
            <a:endParaRPr lang="cs-CZ" sz="850" dirty="0"/>
          </a:p>
        </p:txBody>
      </p:sp>
      <p:sp>
        <p:nvSpPr>
          <p:cNvPr id="32" name="Podnadpis 2">
            <a:extLst>
              <a:ext uri="{FF2B5EF4-FFF2-40B4-BE49-F238E27FC236}">
                <a16:creationId xmlns:a16="http://schemas.microsoft.com/office/drawing/2014/main" id="{A4277353-21F8-DF4C-AB1E-ED36384A9577}"/>
              </a:ext>
            </a:extLst>
          </p:cNvPr>
          <p:cNvSpPr txBox="1">
            <a:spLocks/>
          </p:cNvSpPr>
          <p:nvPr/>
        </p:nvSpPr>
        <p:spPr>
          <a:xfrm>
            <a:off x="1446734" y="4665683"/>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 může sdělení ovlivnit názory, postoje a chování příjemců?</a:t>
            </a:r>
            <a:endParaRPr lang="cs-CZ" sz="850" dirty="0"/>
          </a:p>
        </p:txBody>
      </p:sp>
      <p:sp>
        <p:nvSpPr>
          <p:cNvPr id="33" name="Podnadpis 2">
            <a:extLst>
              <a:ext uri="{FF2B5EF4-FFF2-40B4-BE49-F238E27FC236}">
                <a16:creationId xmlns:a16="http://schemas.microsoft.com/office/drawing/2014/main" id="{A877C073-A6B0-F34B-849E-2B66499BD7D4}"/>
              </a:ext>
            </a:extLst>
          </p:cNvPr>
          <p:cNvSpPr txBox="1">
            <a:spLocks/>
          </p:cNvSpPr>
          <p:nvPr/>
        </p:nvSpPr>
        <p:spPr>
          <a:xfrm>
            <a:off x="1446734" y="5062892"/>
            <a:ext cx="2552743" cy="243841"/>
          </a:xfrm>
          <a:prstGeom prst="rect">
            <a:avLst/>
          </a:prstGeom>
        </p:spPr>
        <p:txBody>
          <a:bodyPr vert="horz" lIns="91440" tIns="45720" rIns="91440" bIns="45720" rtlCol="0" anchor="ctr">
            <a:norm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 se sdělení snaží upoutat pozornost?</a:t>
            </a:r>
            <a:endParaRPr lang="cs-CZ" sz="850" dirty="0"/>
          </a:p>
        </p:txBody>
      </p:sp>
      <p:sp>
        <p:nvSpPr>
          <p:cNvPr id="34" name="Podnadpis 2">
            <a:extLst>
              <a:ext uri="{FF2B5EF4-FFF2-40B4-BE49-F238E27FC236}">
                <a16:creationId xmlns:a16="http://schemas.microsoft.com/office/drawing/2014/main" id="{CECEE04D-D462-9144-8750-71B24364D04F}"/>
              </a:ext>
            </a:extLst>
          </p:cNvPr>
          <p:cNvSpPr txBox="1">
            <a:spLocks/>
          </p:cNvSpPr>
          <p:nvPr/>
        </p:nvSpPr>
        <p:spPr>
          <a:xfrm>
            <a:off x="1446734" y="5460102"/>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Jaký je jazyk a audiovizuální forma sdělení a proč?</a:t>
            </a:r>
            <a:endParaRPr lang="cs-CZ" sz="850" dirty="0"/>
          </a:p>
        </p:txBody>
      </p:sp>
      <p:sp>
        <p:nvSpPr>
          <p:cNvPr id="35" name="Podnadpis 2">
            <a:extLst>
              <a:ext uri="{FF2B5EF4-FFF2-40B4-BE49-F238E27FC236}">
                <a16:creationId xmlns:a16="http://schemas.microsoft.com/office/drawing/2014/main" id="{61568375-0C96-184D-AA5E-327B9A1D11BF}"/>
              </a:ext>
            </a:extLst>
          </p:cNvPr>
          <p:cNvSpPr txBox="1">
            <a:spLocks/>
          </p:cNvSpPr>
          <p:nvPr/>
        </p:nvSpPr>
        <p:spPr>
          <a:xfrm>
            <a:off x="1446734" y="5836766"/>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Jaké emoce může sdělení v příjemcích vyvolat a proč?</a:t>
            </a:r>
            <a:endParaRPr lang="cs-CZ" sz="850" dirty="0"/>
          </a:p>
        </p:txBody>
      </p:sp>
      <p:sp>
        <p:nvSpPr>
          <p:cNvPr id="36" name="Podnadpis 2">
            <a:extLst>
              <a:ext uri="{FF2B5EF4-FFF2-40B4-BE49-F238E27FC236}">
                <a16:creationId xmlns:a16="http://schemas.microsoft.com/office/drawing/2014/main" id="{3557E637-E207-7148-A1E4-68FEFFBE20DA}"/>
              </a:ext>
            </a:extLst>
          </p:cNvPr>
          <p:cNvSpPr txBox="1">
            <a:spLocks/>
          </p:cNvSpPr>
          <p:nvPr/>
        </p:nvSpPr>
        <p:spPr>
          <a:xfrm>
            <a:off x="1446734" y="6326388"/>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Proč bylo sdělení vytvořeno?</a:t>
            </a:r>
            <a:endParaRPr lang="cs-CZ" sz="850" dirty="0"/>
          </a:p>
        </p:txBody>
      </p:sp>
      <p:sp>
        <p:nvSpPr>
          <p:cNvPr id="37" name="Podnadpis 2">
            <a:extLst>
              <a:ext uri="{FF2B5EF4-FFF2-40B4-BE49-F238E27FC236}">
                <a16:creationId xmlns:a16="http://schemas.microsoft.com/office/drawing/2014/main" id="{3DA49350-9C83-A245-B2FD-EE5B855E3318}"/>
              </a:ext>
            </a:extLst>
          </p:cNvPr>
          <p:cNvSpPr txBox="1">
            <a:spLocks/>
          </p:cNvSpPr>
          <p:nvPr/>
        </p:nvSpPr>
        <p:spPr>
          <a:xfrm>
            <a:off x="1446734" y="6894602"/>
            <a:ext cx="2552743" cy="24384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marL="171450" indent="-171450">
              <a:buClr>
                <a:srgbClr val="CC0000"/>
              </a:buClr>
              <a:buSzPct val="180000"/>
              <a:buFont typeface="Arial" panose="020B0604020202020204" pitchFamily="34" charset="0"/>
              <a:buChar char="•"/>
            </a:pPr>
            <a:r>
              <a:rPr lang="cs-CZ" sz="850"/>
              <a:t>Kdo má ze sdělení prospěch či užitek?</a:t>
            </a:r>
            <a:endParaRPr lang="cs-CZ" sz="850" dirty="0"/>
          </a:p>
        </p:txBody>
      </p:sp>
      <p:sp>
        <p:nvSpPr>
          <p:cNvPr id="38" name="Podnadpis 2">
            <a:extLst>
              <a:ext uri="{FF2B5EF4-FFF2-40B4-BE49-F238E27FC236}">
                <a16:creationId xmlns:a16="http://schemas.microsoft.com/office/drawing/2014/main" id="{D6C625AA-DBDF-F14D-9B89-773D1593AD05}"/>
              </a:ext>
            </a:extLst>
          </p:cNvPr>
          <p:cNvSpPr txBox="1">
            <a:spLocks/>
          </p:cNvSpPr>
          <p:nvPr/>
        </p:nvSpPr>
        <p:spPr>
          <a:xfrm>
            <a:off x="4232635" y="2763366"/>
            <a:ext cx="6165130" cy="97536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r>
              <a:rPr lang="cs-CZ" sz="700" dirty="0"/>
              <a:t>Mediální sdělení nám něco říká. Může předávat fakta, vyjadřovat názory nebo propagovat, či naopak kritizovat nějaké hodnoty nebo postoje. Tvůrci sdělení, kteří s námi hrají férovou hru, by nám měli pomoci rozlišit, o jaký typ sdělení se jedná. Například tím, že jasně oddělí zpravodajství od komentářů nebo vlastní obsah od placené reklamy. </a:t>
            </a:r>
          </a:p>
          <a:p>
            <a:r>
              <a:rPr lang="cs-CZ" sz="700" dirty="0"/>
              <a:t>Informace obsažené ve sdělení pocházejí vždy od nějakého zdroje. Příjemci sdělení by měli zdroje znát, aby mohli posoudit jejich relevanci a důvěryhodnost.</a:t>
            </a:r>
          </a:p>
          <a:p>
            <a:r>
              <a:rPr lang="cs-CZ" sz="700" dirty="0"/>
              <a:t>Mnohdy je důležité i to, co ve sdělení není. Při jeho tvorbě totiž tvůrci musí provést určité volby: něco se do konečného sdělení vešlo, něco už ne. Pravděpodobně nezjistíme, jak přesně dané sdělení vznikalo. Můžeme ale posoudit, jestli se nám jeho tvůrce snaží předložit vícero pohledů, nebo nám naopak nějakou informaci či pohled zamlčuje.</a:t>
            </a:r>
          </a:p>
        </p:txBody>
      </p:sp>
      <p:sp>
        <p:nvSpPr>
          <p:cNvPr id="39" name="Podnadpis 2">
            <a:extLst>
              <a:ext uri="{FF2B5EF4-FFF2-40B4-BE49-F238E27FC236}">
                <a16:creationId xmlns:a16="http://schemas.microsoft.com/office/drawing/2014/main" id="{3C482463-F208-DC4F-8685-B69CF2D81A11}"/>
              </a:ext>
            </a:extLst>
          </p:cNvPr>
          <p:cNvSpPr txBox="1">
            <a:spLocks/>
          </p:cNvSpPr>
          <p:nvPr/>
        </p:nvSpPr>
        <p:spPr>
          <a:xfrm>
            <a:off x="4232635" y="3926672"/>
            <a:ext cx="6165130" cy="97536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r>
              <a:rPr lang="cs-CZ" sz="700" dirty="0"/>
              <a:t>Každé sdělení má svou cílovou skupinu. Tvůrci se o ní snaží dozvědět co nejvíce a těmto zjištěním pak přizpůsobit formu a obsah sdělení. Informace čerpají z různých výzkumů a z analýzy našich aktivit na internetu a sociálních sítích. Každé naše kliknutí je zaznamenáno a prozrazuje na nás i taková fakta, která si někdy sami neuvědomujeme. </a:t>
            </a:r>
          </a:p>
          <a:p>
            <a:r>
              <a:rPr lang="cs-CZ" sz="700" dirty="0"/>
              <a:t>O tom, jaké sdělení k nám prostřednictvím internetu doputuje, stále více rozhodují automatické algoritmy. Jsou nastavené tak, aby se nám zobrazovalo právě to, co nás zajímá a co se nám líbí. Důsledkem je, že každý vidíme svět trochu jiný.</a:t>
            </a:r>
          </a:p>
          <a:p>
            <a:r>
              <a:rPr lang="cs-CZ" sz="700" dirty="0"/>
              <a:t>Je důležité si uvědomit, že různí lidé vnímají a interpretují stejná mediální sdělení rozdílně. Roli zde hrají jednak sociodemograﬁcké charakteristiky, jednak osobní zkušenosti, názory a postoje. Babička bude vnímat reportáž o druhé světové válce jinak než její vnučka. Informaci o korupci politické strany zpracují rozdílně podporovatelé této strany a její odpůrci. </a:t>
            </a:r>
          </a:p>
        </p:txBody>
      </p:sp>
      <p:sp>
        <p:nvSpPr>
          <p:cNvPr id="40" name="Podnadpis 2">
            <a:extLst>
              <a:ext uri="{FF2B5EF4-FFF2-40B4-BE49-F238E27FC236}">
                <a16:creationId xmlns:a16="http://schemas.microsoft.com/office/drawing/2014/main" id="{7C288A46-94C0-9C4F-9826-29E6A45FC842}"/>
              </a:ext>
            </a:extLst>
          </p:cNvPr>
          <p:cNvSpPr txBox="1">
            <a:spLocks/>
          </p:cNvSpPr>
          <p:nvPr/>
        </p:nvSpPr>
        <p:spPr>
          <a:xfrm>
            <a:off x="4232635" y="5089979"/>
            <a:ext cx="6165130" cy="97536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r>
              <a:rPr lang="cs-CZ" sz="700" dirty="0"/>
              <a:t>Tvůrci mediálních sdělení se svými produkty snaží zaujmout naši pozornost. U internetových článků nás lákají například výrazné titulky, které slouží jako návnady, na které se chytneme a klikneme. Pro dnešní dobu je nicméně typické, že sílí snaha vyjadřovat co nejvíce informací prostřednictvím obrázků a videí, protože na čtení dlouhých textů už nemáme chuť a čas. Jak na nás videa působí, záleží mimo jiné na tom, jaký úhel záběru kameraman zvolil, jak natočený materiál sestříhal nebo jaký zvuk obraz doplňuje. </a:t>
            </a:r>
          </a:p>
          <a:p>
            <a:r>
              <a:rPr lang="cs-CZ" sz="700" dirty="0"/>
              <a:t>Výrazným prvkem většiny sdělení je zvolený jazyk. Může být neutrální nebo obsahovat citově zabarvené a hodnotící výrazy. Stejná událost bude působit jinak, pokud bude vyprávěna </a:t>
            </a:r>
            <a:r>
              <a:rPr lang="cs-CZ" sz="700"/>
              <a:t>v první </a:t>
            </a:r>
            <a:r>
              <a:rPr lang="cs-CZ" sz="700" dirty="0"/>
              <a:t>nebo ve třetí osobě. Autor může přímo promlouvat k příjemcům sdělení – osloví je, klade jim otázky, vyzývá je k reakci apod.</a:t>
            </a:r>
          </a:p>
          <a:p>
            <a:r>
              <a:rPr lang="cs-CZ" sz="700" dirty="0"/>
              <a:t>Pokud si uvědomíme, jakými prostředky se tvůrci snaží zaujmout naši pozornost a vyvolat v nás nějaké emoce, budeme odolnější proti manipulacím. Zároveň také lépe oceníme kreativitu zpracování.</a:t>
            </a:r>
          </a:p>
        </p:txBody>
      </p:sp>
      <p:sp>
        <p:nvSpPr>
          <p:cNvPr id="41" name="Podnadpis 2">
            <a:extLst>
              <a:ext uri="{FF2B5EF4-FFF2-40B4-BE49-F238E27FC236}">
                <a16:creationId xmlns:a16="http://schemas.microsoft.com/office/drawing/2014/main" id="{8FC70AD6-8ED8-9F4B-9E4F-CF02D99CA0DD}"/>
              </a:ext>
            </a:extLst>
          </p:cNvPr>
          <p:cNvSpPr txBox="1">
            <a:spLocks/>
          </p:cNvSpPr>
          <p:nvPr/>
        </p:nvSpPr>
        <p:spPr>
          <a:xfrm>
            <a:off x="4232635" y="6273705"/>
            <a:ext cx="6165130" cy="975361"/>
          </a:xfrm>
          <a:prstGeom prst="rect">
            <a:avLst/>
          </a:prstGeom>
        </p:spPr>
        <p:txBody>
          <a:bodyPr vert="horz" lIns="91440" tIns="45720" rIns="91440" bIns="45720" rtlCol="0" anchor="ctr">
            <a:noAutofit/>
          </a:bodyPr>
          <a:lstStyle>
            <a:lvl1pPr marL="0" indent="0" algn="l" defTabSz="755934" rtl="0" eaLnBrk="1" latinLnBrk="0" hangingPunct="1">
              <a:lnSpc>
                <a:spcPct val="90000"/>
              </a:lnSpc>
              <a:spcBef>
                <a:spcPts val="827"/>
              </a:spcBef>
              <a:buFont typeface="Arial" panose="020B0604020202020204" pitchFamily="34" charset="0"/>
              <a:buNone/>
              <a:defRPr sz="800" kern="1200" baseline="0">
                <a:solidFill>
                  <a:schemeClr val="tx1"/>
                </a:solidFill>
                <a:latin typeface="Arial" panose="020B0604020202020204" pitchFamily="34" charset="0"/>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r>
              <a:rPr lang="cs-CZ" sz="700" dirty="0"/>
              <a:t>Vznik a šíření mediálního sdělení má vždy nějaký důvod. Mohou to být prosté osobní motivace, jako je chuť pobavit, něco sdělit, někoho vzdělávat či přesvědčit. Odměnou pro tvůrce pak může být dobrý pocit, popularita, spousta </a:t>
            </a:r>
            <a:r>
              <a:rPr lang="cs-CZ" sz="700" dirty="0" err="1"/>
              <a:t>lajků</a:t>
            </a:r>
            <a:r>
              <a:rPr lang="cs-CZ" sz="700" dirty="0"/>
              <a:t>. </a:t>
            </a:r>
          </a:p>
          <a:p>
            <a:r>
              <a:rPr lang="cs-CZ" sz="700" dirty="0"/>
              <a:t>Jsou tu ale i další motivace: komerční zisk (mediální společnosti a provozovatelé sociálních sítí prodávají naši pozornost a údaje o našem chování na trhu s reklamou) anebo snaha o posílení moci či vlivu.</a:t>
            </a:r>
          </a:p>
          <a:p>
            <a:r>
              <a:rPr lang="cs-CZ" sz="700" dirty="0"/>
              <a:t>Když se naučíme automaticky přemýšlet nad tím, kdo má z určité informace a jejího šíření prospěch, snadněji odhalíme cíle, kterých má dané sdělení dosáhnout.</a:t>
            </a:r>
          </a:p>
        </p:txBody>
      </p:sp>
      <p:sp>
        <p:nvSpPr>
          <p:cNvPr id="42" name="Google Shape;224;p29">
            <a:extLst>
              <a:ext uri="{FF2B5EF4-FFF2-40B4-BE49-F238E27FC236}">
                <a16:creationId xmlns:a16="http://schemas.microsoft.com/office/drawing/2014/main" id="{B6C381D3-9B4B-E741-873A-031EB94B49A3}"/>
              </a:ext>
            </a:extLst>
          </p:cNvPr>
          <p:cNvSpPr/>
          <p:nvPr/>
        </p:nvSpPr>
        <p:spPr>
          <a:xfrm>
            <a:off x="1088434" y="7342088"/>
            <a:ext cx="8514945" cy="211800"/>
          </a:xfrm>
          <a:prstGeom prst="rect">
            <a:avLst/>
          </a:prstGeom>
          <a:noFill/>
          <a:ln>
            <a:noFill/>
          </a:ln>
        </p:spPr>
        <p:txBody>
          <a:bodyPr spcFirstLastPara="1" wrap="square" lIns="90000" tIns="45000" rIns="90000" bIns="45000" anchor="t" anchorCtr="0">
            <a:noAutofit/>
          </a:bodyPr>
          <a:lstStyle/>
          <a:p>
            <a:pPr algn="ctr"/>
            <a:r>
              <a:rPr lang="cs-CZ" sz="700" dirty="0">
                <a:solidFill>
                  <a:srgbClr val="C7CEDB"/>
                </a:solidFill>
              </a:rPr>
              <a:t>Metodika 5 klíčových otázek je převzata od Jednoho světa na školách</a:t>
            </a:r>
          </a:p>
        </p:txBody>
      </p:sp>
    </p:spTree>
    <p:extLst>
      <p:ext uri="{BB962C8B-B14F-4D97-AF65-F5344CB8AC3E}">
        <p14:creationId xmlns:p14="http://schemas.microsoft.com/office/powerpoint/2010/main" val="532397531"/>
      </p:ext>
    </p:extLst>
  </p:cSld>
  <p:clrMapOvr>
    <a:masterClrMapping/>
  </p:clrMapOvr>
</p:sld>
</file>

<file path=ppt/theme/theme1.xml><?xml version="1.0" encoding="utf-8"?>
<a:theme xmlns:a="http://schemas.openxmlformats.org/drawingml/2006/main" name="Motiv Office">
  <a:themeElements>
    <a:clrScheme name="Motiv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680</TotalTime>
  <Words>924</Words>
  <Application>Microsoft Macintosh PowerPoint</Application>
  <PresentationFormat>Vlastní</PresentationFormat>
  <Paragraphs>38</Paragraphs>
  <Slides>1</Slides>
  <Notes>1</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vt:i4>
      </vt:variant>
    </vt:vector>
  </HeadingPairs>
  <TitlesOfParts>
    <vt:vector size="6" baseType="lpstr">
      <vt:lpstr>Arial</vt:lpstr>
      <vt:lpstr>Arial Black</vt:lpstr>
      <vt:lpstr>Calibri</vt:lpstr>
      <vt:lpstr>Calibri Light</vt:lpstr>
      <vt:lpstr>Motiv Office</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Ruttkayova, Zlata</dc:creator>
  <cp:lastModifiedBy>Michal Kaderka</cp:lastModifiedBy>
  <cp:revision>71</cp:revision>
  <dcterms:created xsi:type="dcterms:W3CDTF">2020-06-29T11:54:29Z</dcterms:created>
  <dcterms:modified xsi:type="dcterms:W3CDTF">2020-08-13T09:31:49Z</dcterms:modified>
</cp:coreProperties>
</file>